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9" r:id="rId1"/>
    <p:sldMasterId id="2147483986" r:id="rId2"/>
  </p:sldMasterIdLst>
  <p:notesMasterIdLst>
    <p:notesMasterId r:id="rId33"/>
  </p:notesMasterIdLst>
  <p:sldIdLst>
    <p:sldId id="256" r:id="rId3"/>
    <p:sldId id="269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7" r:id="rId15"/>
    <p:sldId id="270" r:id="rId16"/>
    <p:sldId id="271" r:id="rId17"/>
    <p:sldId id="273" r:id="rId18"/>
    <p:sldId id="274" r:id="rId19"/>
    <p:sldId id="275" r:id="rId20"/>
    <p:sldId id="272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6" r:id="rId31"/>
    <p:sldId id="285" r:id="rId32"/>
  </p:sldIdLst>
  <p:sldSz cx="9144000" cy="5715000" type="screen16x10"/>
  <p:notesSz cx="6858000" cy="9144000"/>
  <p:defaultTextStyle>
    <a:defPPr>
      <a:defRPr lang="en-US"/>
    </a:defPPr>
    <a:lvl1pPr marL="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4B615E2-C90E-4833-A88C-280F65955105}">
          <p14:sldIdLst>
            <p14:sldId id="256"/>
          </p14:sldIdLst>
        </p14:section>
        <p14:section name="Programs and Instructions" id="{33B725F5-2A7B-46AB-8171-463844AAFCDD}">
          <p14:sldIdLst>
            <p14:sldId id="269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</p14:sldIdLst>
        </p14:section>
        <p14:section name="ISAs" id="{5AE3A8E1-5E05-4C18-AF12-0954C6C9BC60}">
          <p14:sldIdLst>
            <p14:sldId id="268"/>
            <p14:sldId id="267"/>
            <p14:sldId id="270"/>
            <p14:sldId id="271"/>
            <p14:sldId id="273"/>
            <p14:sldId id="274"/>
            <p14:sldId id="275"/>
            <p14:sldId id="272"/>
          </p14:sldIdLst>
        </p14:section>
        <p14:section name="MIPS ISA: Registers" id="{B8AC8575-36B4-4A0C-93E7-EA52664C937E}">
          <p14:sldIdLst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6"/>
            <p14:sldId id="28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701E"/>
    <a:srgbClr val="995FC2"/>
    <a:srgbClr val="B07FD8"/>
    <a:srgbClr val="98399D"/>
    <a:srgbClr val="9E439C"/>
    <a:srgbClr val="98389D"/>
    <a:srgbClr val="E9D4E9"/>
    <a:srgbClr val="DEBEDD"/>
    <a:srgbClr val="F8C4EA"/>
    <a:srgbClr val="740E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02" y="5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F797-F868-453C-B2D8-D5BD0589674E}" type="datetimeFigureOut">
              <a:rPr lang="en-US" smtClean="0"/>
              <a:t>9/3/2018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5F3FE9-A6B9-4608-BAC2-29C139205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698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7056"/>
            <a:ext cx="9144000" cy="5722056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2003779"/>
            <a:ext cx="5825202" cy="1371918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375694"/>
            <a:ext cx="5825202" cy="914083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22EC0-EA1B-4D47-BB40-151CF28C591A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44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508000"/>
            <a:ext cx="6447501" cy="28363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25333"/>
            <a:ext cx="6447501" cy="1309135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1962-8E27-4D73-94AC-E467A249C12E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54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508000"/>
            <a:ext cx="6070601" cy="25188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3026833"/>
            <a:ext cx="5418393" cy="3175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25333"/>
            <a:ext cx="6447501" cy="1309135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A922A-9472-4778-9DCB-22AE59A52018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06403" y="658649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405464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3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8121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609990"/>
            <a:ext cx="6447501" cy="2162883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1261595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C1139-E1BD-437B-B8D9-DB3004968DFE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316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508000"/>
            <a:ext cx="6070601" cy="25188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344333"/>
            <a:ext cx="6447502" cy="4285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1261595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94CA4-8E5C-48FF-8872-864A34BDABB7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06403" y="658649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405464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0137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508000"/>
            <a:ext cx="6441152" cy="25188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344333"/>
            <a:ext cx="6447502" cy="4285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1261595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7EE5-6810-46FD-8F16-C20E9E2805D4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8987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D4A74-B10D-4E73-8A20-5214233D57CC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2247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508000"/>
            <a:ext cx="978557" cy="4376209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508000"/>
            <a:ext cx="5295113" cy="437620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B3199-4622-4ECB-AF66-578131F16DE1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030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35403-EE57-4809-895D-A7A06976EC34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736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2262AD-67F8-4517-8AA4-81C2B7FF0DD1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" y="-2"/>
            <a:ext cx="9143999" cy="645366"/>
          </a:xfrm>
        </p:spPr>
        <p:txBody>
          <a:bodyPr/>
          <a:lstStyle>
            <a:lvl1pPr marL="4572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895350"/>
            <a:ext cx="7886700" cy="42521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75C53-F417-49CF-B02C-815572B82736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776ABAA-89A8-4D11-BC61-3445758A98B5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0F55CD3-654B-4867-9848-D0081EC1326F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7A44C16-BB40-4082-9C93-77B4352AA41C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38541174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B4E26-840A-4913-BC76-2D9E5D092DB4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92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14214-9288-47BF-8894-BE5B8561D15F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555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8F1BA2-FFFD-4328-8C22-19C2DC4802A6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82" y="-2"/>
            <a:ext cx="9146381" cy="645368"/>
          </a:xfrm>
        </p:spPr>
        <p:txBody>
          <a:bodyPr/>
          <a:lstStyle>
            <a:lvl1pPr marL="4572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6550" y="885826"/>
            <a:ext cx="4178300" cy="42616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49" y="885826"/>
            <a:ext cx="4178299" cy="426164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EDC8-0196-4BB1-B371-488573108F97}" type="datetime1">
              <a:rPr lang="en-US" smtClean="0"/>
              <a:t>9/3/2018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B8ACED8-39CB-4BB0-BC20-726856578493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CB04C14-11D4-48AF-9319-5B2333507F37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AFB9A4F-1848-43E2-902E-15F709D29265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853974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D879992-6A44-414F-AB0F-6999255412BC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" y="-1"/>
            <a:ext cx="9139237" cy="645366"/>
          </a:xfrm>
        </p:spPr>
        <p:txBody>
          <a:bodyPr/>
          <a:lstStyle>
            <a:lvl1pPr marL="4572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89A1-0905-4262-8E11-77B971A9C28F}" type="datetime1">
              <a:rPr lang="en-US" smtClean="0"/>
              <a:t>9/3/2018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5ECC5D-28D8-41C5-A037-5EC7BE5EABC3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CC44D8D-7BA1-4E96-A5D9-B78D432BC507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263A076-4C7C-435D-B6F9-73A0BBDE7666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33745633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701F6-31FA-41E1-865B-0C7AE701E2C7}" type="datetime1">
              <a:rPr lang="en-US" smtClean="0"/>
              <a:t>9/3/2018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251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6465-A219-46C5-8D4A-82BE045BE2D8}" type="datetime1">
              <a:rPr lang="en-US" smtClean="0"/>
              <a:t>9/3/2018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94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2B84B-7299-43E3-9211-9B299B4411DD}" type="datetime1">
              <a:rPr lang="en-US" smtClean="0"/>
              <a:t>9/3/2018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040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F957-D040-412D-8FB9-A580935178D4}" type="datetime1">
              <a:rPr lang="en-US" smtClean="0"/>
              <a:t>9/3/2018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0977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D2C4C-40CB-4C88-9EAA-0AD477AFD4EC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4621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D3C-7438-4F86-A599-941832627428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2574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41598C8-80C1-409D-91AF-5D8F1D5C6D17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7BD99DA-68F1-499C-83E1-086BBD4A2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562"/>
            <a:ext cx="9144000" cy="589807"/>
          </a:xfrm>
          <a:prstGeom prst="rect">
            <a:avLst/>
          </a:prstGeom>
          <a:noFill/>
        </p:spPr>
        <p:txBody>
          <a:bodyPr/>
          <a:lstStyle>
            <a:lvl1pPr marL="3429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03D8B-C2ED-443F-BBF4-91C197CC8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781" y="920750"/>
            <a:ext cx="8129588" cy="43762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5AC44-6554-42F6-A941-F1EF7D00B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7A101-6D50-4823-AF05-6A01A3FEE351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CA9CD-8185-460E-8474-6F9A07129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E7B3F-E5FC-48ED-AF02-A4CA8DD4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D970FF-C98E-420C-9CE2-A281BD54DEC2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787A50-816A-48CD-AB24-14EB6802804F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58CDA1E-26B8-4052-A02D-10D30CFB2657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22521616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2E67CBAF-9965-4908-AB4F-B153E61EA05F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45327-3915-4C87-A044-1801E79665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0025" y="865187"/>
            <a:ext cx="4314825" cy="428228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20DC4A-551E-4554-A08C-13B138AD4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1" y="865187"/>
            <a:ext cx="4514849" cy="428228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C9DB4-2974-4A58-959F-B415F0C28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D4B77-C959-498F-9492-92F1DC842694}" type="datetime1">
              <a:rPr lang="en-US" smtClean="0"/>
              <a:t>9/3/2018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2B8151-6015-4FC1-996F-F4EA66B31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72587B-A9C7-436F-8CCB-B77D503F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92E4674-CFDD-4E18-82F6-130F46B45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562"/>
            <a:ext cx="9144000" cy="589807"/>
          </a:xfrm>
          <a:prstGeom prst="rect">
            <a:avLst/>
          </a:prstGeom>
          <a:noFill/>
        </p:spPr>
        <p:txBody>
          <a:bodyPr/>
          <a:lstStyle>
            <a:lvl1pPr marL="3429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A8E06D3-E849-4AC2-A8B6-15559F382ECE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EA3AE9F0-55E8-41EE-A428-88C7B790E5BC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E920495-CDEC-41FE-AE3C-8C35628C999F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2817598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250723"/>
            <a:ext cx="6447501" cy="1522151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7170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EC395-2E31-4B6B-8161-BEB32CCFC5EA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6341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17A066DB-DBC2-49C5-AA9C-6651659552E4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4FC2F-54EE-4B1B-8870-3B3C9BB0C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" y="645369"/>
            <a:ext cx="4498181" cy="63015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C32B07-3513-4F2D-A335-4F1D2C1000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5738" y="1275524"/>
            <a:ext cx="4312444" cy="388252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32ED8-9B75-4C53-AC69-4FA18B58EC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645369"/>
            <a:ext cx="4514850" cy="63015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2DBE5F-DB1A-41EC-9030-53D7D0C972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275524"/>
            <a:ext cx="4498181" cy="38825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E8353A-08AA-40F1-867E-C0CA420BF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90FA9-FD83-44E9-83A7-DEACD3702F1C}" type="datetime1">
              <a:rPr lang="en-US" smtClean="0"/>
              <a:t>9/3/2018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25C214-F2E8-4579-BF53-814967739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84EE96-E27B-4A13-A6B4-FA987C4C7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E41377ED-B669-4FA7-A92D-AD36E6EB1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563"/>
            <a:ext cx="9144000" cy="579223"/>
          </a:xfrm>
          <a:prstGeom prst="rect">
            <a:avLst/>
          </a:prstGeom>
          <a:noFill/>
        </p:spPr>
        <p:txBody>
          <a:bodyPr/>
          <a:lstStyle>
            <a:lvl1pPr marL="342900">
              <a:spcBef>
                <a:spcPts val="0"/>
              </a:spcBef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62B7B088-25ED-4B45-9E71-232A0E51B314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D68410-6506-44A9-9C6A-AB794CA124A0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31EB624-2339-4B64-9FDD-F963AC735809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34428242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9C644C-7127-4340-BE3B-8D37517C1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410FA-D5DD-4865-86FF-A2E7DD6FB942}" type="datetime1">
              <a:rPr lang="en-US" smtClean="0"/>
              <a:t>9/3/2018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B567B-8094-4760-B976-FC077222A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D61CE-DDD7-413C-BB7B-ED435FCFA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771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9120A9-F9BF-43A7-A476-C88EA12E06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254052" y="365449"/>
            <a:ext cx="5633357" cy="4618653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8CD3C-01F6-4114-84E1-48823DBA9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C353-235E-4B43-B7C7-685C330D5FE3}" type="datetime1">
              <a:rPr lang="en-US" smtClean="0"/>
              <a:t>9/3/2018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06D0F-C75B-42E5-A5B7-476979B6D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FCA9C-826E-4BA1-B201-553B259C7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5A8222-CE4C-4F59-84AF-3F7C4D5E9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949178" cy="1333500"/>
          </a:xfrm>
          <a:prstGeom prst="rect">
            <a:avLst/>
          </a:prstGeom>
          <a:solidFill>
            <a:srgbClr val="995FC2"/>
          </a:solidFill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BFDCD5AD-F59D-47AC-A65E-EB8DC053A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1333499"/>
            <a:ext cx="2949179" cy="3806113"/>
          </a:xfrm>
          <a:solidFill>
            <a:srgbClr val="F8C4EA"/>
          </a:solidFill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76502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4B6A31-88EF-4893-A362-3450E49C76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0" y="645369"/>
            <a:ext cx="9144000" cy="45021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525E5-E6CC-4DB2-8AA6-56B078F98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FA3E7-1EE6-4A51-BDD5-680D1AC4D90E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AC6C4-2789-4EDA-94B3-7211CC0E5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1E5BD-799B-4EE5-B15E-60568DACC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88C162-9EFD-4E8C-AC3A-3F1800182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213"/>
            <a:ext cx="9144000" cy="63015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510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800491"/>
            <a:ext cx="3138026" cy="32339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800491"/>
            <a:ext cx="3138026" cy="32339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92481-4FA5-40D8-962A-740CF259B42B}" type="datetime1">
              <a:rPr lang="en-US" smtClean="0"/>
              <a:t>9/3/2018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052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800819"/>
            <a:ext cx="3139217" cy="480218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281038"/>
            <a:ext cx="3139217" cy="275343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800819"/>
            <a:ext cx="3139214" cy="480218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281038"/>
            <a:ext cx="3139213" cy="275343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9ED-3C71-4AE5-B50D-2CA7B18329D2}" type="datetime1">
              <a:rPr lang="en-US" smtClean="0"/>
              <a:t>9/3/2018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540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508000"/>
            <a:ext cx="6447501" cy="11006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C485C-FC2D-4C34-8111-382282ED910A}" type="datetime1">
              <a:rPr lang="en-US" smtClean="0"/>
              <a:t>9/3/2018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41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20AA-1D4D-4FA9-9FBE-6721C7895E8D}" type="datetime1">
              <a:rPr lang="en-US" smtClean="0"/>
              <a:t>9/3/2018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94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248837"/>
            <a:ext cx="2890896" cy="1065388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429104"/>
            <a:ext cx="3385156" cy="46053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314224"/>
            <a:ext cx="2890896" cy="215370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C4851-D172-4887-9C3E-0F9F615F14C5}" type="datetime1">
              <a:rPr lang="en-US" smtClean="0"/>
              <a:t>9/3/2018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124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000500"/>
            <a:ext cx="6447500" cy="47228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508000"/>
            <a:ext cx="6447501" cy="3204765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472782"/>
            <a:ext cx="6447500" cy="561687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A6D67-3C88-4663-9AA5-DC2EAE6BF918}" type="datetime1">
              <a:rPr lang="en-US" smtClean="0"/>
              <a:t>9/3/2018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18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7056"/>
            <a:ext cx="9144000" cy="5722056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508000"/>
            <a:ext cx="6447501" cy="11006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800491"/>
            <a:ext cx="6447501" cy="3233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5034469"/>
            <a:ext cx="683954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7B872-29D5-4489-87A5-D25A76001D24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5034469"/>
            <a:ext cx="4723209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5034469"/>
            <a:ext cx="512504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80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0" r:id="rId1"/>
    <p:sldLayoutId id="2147483971" r:id="rId2"/>
    <p:sldLayoutId id="2147483972" r:id="rId3"/>
    <p:sldLayoutId id="2147483973" r:id="rId4"/>
    <p:sldLayoutId id="2147483974" r:id="rId5"/>
    <p:sldLayoutId id="2147483975" r:id="rId6"/>
    <p:sldLayoutId id="2147483976" r:id="rId7"/>
    <p:sldLayoutId id="2147483977" r:id="rId8"/>
    <p:sldLayoutId id="2147483978" r:id="rId9"/>
    <p:sldLayoutId id="2147483979" r:id="rId10"/>
    <p:sldLayoutId id="2147483980" r:id="rId11"/>
    <p:sldLayoutId id="2147483981" r:id="rId12"/>
    <p:sldLayoutId id="2147483982" r:id="rId13"/>
    <p:sldLayoutId id="2147483983" r:id="rId14"/>
    <p:sldLayoutId id="2147483984" r:id="rId15"/>
    <p:sldLayoutId id="2147483985" r:id="rId16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88DAA-9A51-4AD6-98C7-89AB7AD2B255}" type="datetime1">
              <a:rPr lang="en-US" smtClean="0"/>
              <a:t>9/3/2018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538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3988" r:id="rId2"/>
    <p:sldLayoutId id="2147483989" r:id="rId3"/>
    <p:sldLayoutId id="2147483990" r:id="rId4"/>
    <p:sldLayoutId id="2147483991" r:id="rId5"/>
    <p:sldLayoutId id="2147483992" r:id="rId6"/>
    <p:sldLayoutId id="2147483993" r:id="rId7"/>
    <p:sldLayoutId id="2147483994" r:id="rId8"/>
    <p:sldLayoutId id="2147483995" r:id="rId9"/>
    <p:sldLayoutId id="2147483996" r:id="rId10"/>
    <p:sldLayoutId id="2147483997" r:id="rId11"/>
    <p:sldLayoutId id="2147483896" r:id="rId12"/>
    <p:sldLayoutId id="2147483898" r:id="rId13"/>
    <p:sldLayoutId id="2147483899" r:id="rId14"/>
    <p:sldLayoutId id="2147483900" r:id="rId15"/>
    <p:sldLayoutId id="2147483903" r:id="rId16"/>
    <p:sldLayoutId id="2147483904" r:id="rId17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ryiron.wordpress.com/2017/02/01/finding-the-lost-vikings-reversing-a-virtual-machine/" TargetMode="Externa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9000"/>
              </a:schemeClr>
            </a:gs>
            <a:gs pos="23000">
              <a:schemeClr val="accent1">
                <a:lumMod val="29000"/>
              </a:schemeClr>
            </a:gs>
            <a:gs pos="69000">
              <a:schemeClr val="accent1">
                <a:lumMod val="15000"/>
              </a:schemeClr>
            </a:gs>
            <a:gs pos="97000">
              <a:schemeClr val="accent1">
                <a:lumMod val="1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15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09F956-5840-4A28-B4B2-1D4C1DF26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300" y="712107"/>
            <a:ext cx="4349749" cy="4290786"/>
          </a:xfrm>
        </p:spPr>
        <p:txBody>
          <a:bodyPr anchor="ctr">
            <a:normAutofit/>
          </a:bodyPr>
          <a:lstStyle/>
          <a:p>
            <a:r>
              <a:rPr lang="en-US" sz="4700" dirty="0"/>
              <a:t>CS/COE 0447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44333"/>
            <a:ext cx="336549" cy="2370667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08607" y="0"/>
            <a:ext cx="645472" cy="5714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F7CB8B2-5D0D-49C7-96F1-4D6B87089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5034" y="0"/>
            <a:ext cx="4078966" cy="5714999"/>
          </a:xfrm>
          <a:custGeom>
            <a:avLst/>
            <a:gdLst>
              <a:gd name="connsiteX0" fmla="*/ 0 w 5746768"/>
              <a:gd name="connsiteY0" fmla="*/ 0 h 6858000"/>
              <a:gd name="connsiteX1" fmla="*/ 1249825 w 5746768"/>
              <a:gd name="connsiteY1" fmla="*/ 0 h 6858000"/>
              <a:gd name="connsiteX2" fmla="*/ 1249825 w 5746768"/>
              <a:gd name="connsiteY2" fmla="*/ 8457 h 6858000"/>
              <a:gd name="connsiteX3" fmla="*/ 4794268 w 5746768"/>
              <a:gd name="connsiteY3" fmla="*/ 8457 h 6858000"/>
              <a:gd name="connsiteX4" fmla="*/ 4794268 w 5746768"/>
              <a:gd name="connsiteY4" fmla="*/ 0 h 6858000"/>
              <a:gd name="connsiteX5" fmla="*/ 5746768 w 5746768"/>
              <a:gd name="connsiteY5" fmla="*/ 0 h 6858000"/>
              <a:gd name="connsiteX6" fmla="*/ 5746768 w 5746768"/>
              <a:gd name="connsiteY6" fmla="*/ 6858000 h 6858000"/>
              <a:gd name="connsiteX7" fmla="*/ 5074930 w 5746768"/>
              <a:gd name="connsiteY7" fmla="*/ 6858000 h 6858000"/>
              <a:gd name="connsiteX8" fmla="*/ 4794268 w 5746768"/>
              <a:gd name="connsiteY8" fmla="*/ 6858000 h 6858000"/>
              <a:gd name="connsiteX9" fmla="*/ 1249825 w 5746768"/>
              <a:gd name="connsiteY9" fmla="*/ 6858000 h 6858000"/>
              <a:gd name="connsiteX10" fmla="*/ 1109383 w 5746768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46768" h="6858000">
                <a:moveTo>
                  <a:pt x="0" y="0"/>
                </a:moveTo>
                <a:lnTo>
                  <a:pt x="1249825" y="0"/>
                </a:lnTo>
                <a:lnTo>
                  <a:pt x="1249825" y="8457"/>
                </a:lnTo>
                <a:lnTo>
                  <a:pt x="4794268" y="8457"/>
                </a:lnTo>
                <a:lnTo>
                  <a:pt x="4794268" y="0"/>
                </a:lnTo>
                <a:lnTo>
                  <a:pt x="5746768" y="0"/>
                </a:lnTo>
                <a:lnTo>
                  <a:pt x="5746768" y="6858000"/>
                </a:lnTo>
                <a:lnTo>
                  <a:pt x="5074930" y="6858000"/>
                </a:lnTo>
                <a:lnTo>
                  <a:pt x="4794268" y="6858000"/>
                </a:lnTo>
                <a:lnTo>
                  <a:pt x="1249825" y="6858000"/>
                </a:lnTo>
                <a:lnTo>
                  <a:pt x="1109383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090307" y="2902857"/>
            <a:ext cx="5053693" cy="2812142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4F42846-EECA-4E22-9D3C-EC05D41AD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0989" y="1576916"/>
            <a:ext cx="3074817" cy="2561167"/>
          </a:xfrm>
        </p:spPr>
        <p:txBody>
          <a:bodyPr anchor="ctr"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MIPS: Programs, Instructions, and Registers</a:t>
            </a:r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512053" y="0"/>
            <a:ext cx="631947" cy="4721795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AAA0D1-BF25-47A2-9F57-C41A282E0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</a:t>
            </a:fld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A271191-0B7F-43E0-ABF9-8FDD18298A24}"/>
              </a:ext>
            </a:extLst>
          </p:cNvPr>
          <p:cNvSpPr txBox="1">
            <a:spLocks/>
          </p:cNvSpPr>
          <p:nvPr/>
        </p:nvSpPr>
        <p:spPr>
          <a:xfrm>
            <a:off x="5861631" y="4795365"/>
            <a:ext cx="3074817" cy="919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35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FFFFFF"/>
                </a:solidFill>
              </a:rPr>
              <a:t>wilkie (with content borrowed from:</a:t>
            </a:r>
          </a:p>
          <a:p>
            <a:pPr algn="l"/>
            <a:r>
              <a:rPr lang="en-US" sz="1200" dirty="0">
                <a:solidFill>
                  <a:srgbClr val="FFFFFF"/>
                </a:solidFill>
              </a:rPr>
              <a:t>Jarrett Billingsley</a:t>
            </a:r>
          </a:p>
          <a:p>
            <a:pPr algn="l"/>
            <a:r>
              <a:rPr lang="en-US" sz="1200" dirty="0">
                <a:solidFill>
                  <a:srgbClr val="FFFFFF"/>
                </a:solidFill>
              </a:rPr>
              <a:t>Dr. Bruce Childers)</a:t>
            </a:r>
          </a:p>
        </p:txBody>
      </p:sp>
    </p:spTree>
    <p:extLst>
      <p:ext uri="{BB962C8B-B14F-4D97-AF65-F5344CB8AC3E}">
        <p14:creationId xmlns:p14="http://schemas.microsoft.com/office/powerpoint/2010/main" val="3589794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41475E-C51C-4246-A396-2CEB7993C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 CPU runs a program!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A2C99F-0A6C-499E-AB62-030CE8BF71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10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D4A3999-90DD-4824-9597-C93CEC37297B}"/>
              </a:ext>
            </a:extLst>
          </p:cNvPr>
          <p:cNvGrpSpPr/>
          <p:nvPr/>
        </p:nvGrpSpPr>
        <p:grpSpPr>
          <a:xfrm>
            <a:off x="1598419" y="1067409"/>
            <a:ext cx="6979645" cy="3807505"/>
            <a:chOff x="350184" y="665906"/>
            <a:chExt cx="6531793" cy="356319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EF923B6-364C-480C-8627-FB7C065245C0}"/>
                </a:ext>
              </a:extLst>
            </p:cNvPr>
            <p:cNvGrpSpPr/>
            <p:nvPr/>
          </p:nvGrpSpPr>
          <p:grpSpPr>
            <a:xfrm>
              <a:off x="350184" y="1409700"/>
              <a:ext cx="2553805" cy="1981200"/>
              <a:chOff x="341795" y="1409700"/>
              <a:chExt cx="2553805" cy="19812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90E88742-8446-4BD9-90EE-A3A3370F7916}"/>
                  </a:ext>
                </a:extLst>
              </p:cNvPr>
              <p:cNvSpPr/>
              <p:nvPr/>
            </p:nvSpPr>
            <p:spPr>
              <a:xfrm>
                <a:off x="341795" y="1409700"/>
                <a:ext cx="1029805" cy="1981200"/>
              </a:xfrm>
              <a:prstGeom prst="rect">
                <a:avLst/>
              </a:pr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Control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462B0472-B3CB-4083-AA21-AB8B20FBCDB6}"/>
                  </a:ext>
                </a:extLst>
              </p:cNvPr>
              <p:cNvSpPr/>
              <p:nvPr/>
            </p:nvSpPr>
            <p:spPr>
              <a:xfrm>
                <a:off x="1371600" y="1409700"/>
                <a:ext cx="1524000" cy="990600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1800" dirty="0">
                    <a:solidFill>
                      <a:schemeClr val="tx1"/>
                    </a:solidFill>
                  </a:rPr>
                  <a:t>Registers</a:t>
                </a:r>
                <a:endParaRPr lang="en-US" sz="1400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0D8D173C-049C-4B53-B904-AE855F38E723}"/>
                  </a:ext>
                </a:extLst>
              </p:cNvPr>
              <p:cNvSpPr/>
              <p:nvPr/>
            </p:nvSpPr>
            <p:spPr>
              <a:xfrm>
                <a:off x="1371600" y="2400300"/>
                <a:ext cx="1524000" cy="990600"/>
              </a:xfrm>
              <a:prstGeom prst="rect">
                <a:avLst/>
              </a:prstGeom>
              <a:solidFill>
                <a:srgbClr val="92D050"/>
              </a:solidFill>
              <a:ln>
                <a:noFill/>
              </a:ln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b"/>
              <a:lstStyle/>
              <a:p>
                <a:pPr algn="ctr"/>
                <a:r>
                  <a:rPr lang="en-US" sz="1800" dirty="0" err="1">
                    <a:solidFill>
                      <a:schemeClr val="tx1"/>
                    </a:solidFill>
                  </a:rPr>
                  <a:t>Datapath</a:t>
                </a:r>
                <a:endParaRPr lang="en-US" sz="1800" dirty="0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02CB38DB-537A-44EE-A142-D0EC4CF7AEC1}"/>
                </a:ext>
              </a:extLst>
            </p:cNvPr>
            <p:cNvSpPr txBox="1"/>
            <p:nvPr/>
          </p:nvSpPr>
          <p:spPr>
            <a:xfrm>
              <a:off x="895846" y="3400335"/>
              <a:ext cx="1148752" cy="34563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800" b="1" dirty="0"/>
                <a:t>Processor</a:t>
              </a:r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C567BF5-7369-40C7-9865-48AF26FF2BAF}"/>
                </a:ext>
              </a:extLst>
            </p:cNvPr>
            <p:cNvGrpSpPr/>
            <p:nvPr/>
          </p:nvGrpSpPr>
          <p:grpSpPr>
            <a:xfrm>
              <a:off x="2912378" y="1989900"/>
              <a:ext cx="457200" cy="1029255"/>
              <a:chOff x="2903989" y="1989900"/>
              <a:chExt cx="457200" cy="1029255"/>
            </a:xfrm>
          </p:grpSpPr>
          <p:sp>
            <p:nvSpPr>
              <p:cNvPr id="14" name="Right Arrow 67">
                <a:extLst>
                  <a:ext uri="{FF2B5EF4-FFF2-40B4-BE49-F238E27FC236}">
                    <a16:creationId xmlns:a16="http://schemas.microsoft.com/office/drawing/2014/main" id="{8FAD52C7-7944-4023-89FF-6C4D8FFA970D}"/>
                  </a:ext>
                </a:extLst>
              </p:cNvPr>
              <p:cNvSpPr/>
              <p:nvPr/>
            </p:nvSpPr>
            <p:spPr>
              <a:xfrm>
                <a:off x="2903989" y="2447655"/>
                <a:ext cx="457200" cy="571500"/>
              </a:xfrm>
              <a:prstGeom prst="rightArrow">
                <a:avLst/>
              </a:prstGeom>
              <a:solidFill>
                <a:srgbClr val="CE414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15" name="Left Arrow 68">
                <a:extLst>
                  <a:ext uri="{FF2B5EF4-FFF2-40B4-BE49-F238E27FC236}">
                    <a16:creationId xmlns:a16="http://schemas.microsoft.com/office/drawing/2014/main" id="{275D0F6C-0962-48FD-88EA-C00E17BC3C74}"/>
                  </a:ext>
                </a:extLst>
              </p:cNvPr>
              <p:cNvSpPr/>
              <p:nvPr/>
            </p:nvSpPr>
            <p:spPr>
              <a:xfrm>
                <a:off x="2903989" y="1989900"/>
                <a:ext cx="457200" cy="571500"/>
              </a:xfrm>
              <a:prstGeom prst="leftArrow">
                <a:avLst/>
              </a:prstGeom>
              <a:solidFill>
                <a:srgbClr val="CE414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620E5DE-730A-4208-B175-F0A5C2E8A259}"/>
                </a:ext>
              </a:extLst>
            </p:cNvPr>
            <p:cNvSpPr/>
            <p:nvPr/>
          </p:nvSpPr>
          <p:spPr>
            <a:xfrm>
              <a:off x="3379365" y="665906"/>
              <a:ext cx="1515611" cy="356319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Memory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B65DD6D0-A15D-4BEF-A80C-AE4AFA9FAA7C}"/>
                </a:ext>
              </a:extLst>
            </p:cNvPr>
            <p:cNvSpPr/>
            <p:nvPr/>
          </p:nvSpPr>
          <p:spPr>
            <a:xfrm>
              <a:off x="5366366" y="665906"/>
              <a:ext cx="1515611" cy="2069699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800" dirty="0">
                  <a:solidFill>
                    <a:schemeClr val="tx1"/>
                  </a:solidFill>
                </a:rPr>
                <a:t>Persistent Storage</a:t>
              </a:r>
              <a:endParaRPr lang="en-US" sz="1400" dirty="0">
                <a:solidFill>
                  <a:schemeClr val="tx1"/>
                </a:solidFill>
              </a:endParaRPr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6342AAD-CA48-48C8-8EEB-719C5B1BC773}"/>
                </a:ext>
              </a:extLst>
            </p:cNvPr>
            <p:cNvGrpSpPr/>
            <p:nvPr/>
          </p:nvGrpSpPr>
          <p:grpSpPr>
            <a:xfrm>
              <a:off x="4900777" y="1501966"/>
              <a:ext cx="457200" cy="1029255"/>
              <a:chOff x="2903989" y="1472762"/>
              <a:chExt cx="457200" cy="1029255"/>
            </a:xfrm>
          </p:grpSpPr>
          <p:sp>
            <p:nvSpPr>
              <p:cNvPr id="12" name="Right Arrow 65">
                <a:extLst>
                  <a:ext uri="{FF2B5EF4-FFF2-40B4-BE49-F238E27FC236}">
                    <a16:creationId xmlns:a16="http://schemas.microsoft.com/office/drawing/2014/main" id="{8217AE1B-0AD8-4617-9EC0-FC994F0BB2AA}"/>
                  </a:ext>
                </a:extLst>
              </p:cNvPr>
              <p:cNvSpPr/>
              <p:nvPr/>
            </p:nvSpPr>
            <p:spPr>
              <a:xfrm>
                <a:off x="2903989" y="1930517"/>
                <a:ext cx="457200" cy="571500"/>
              </a:xfrm>
              <a:prstGeom prst="rightArrow">
                <a:avLst/>
              </a:prstGeom>
              <a:solidFill>
                <a:srgbClr val="CE414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sp>
            <p:nvSpPr>
              <p:cNvPr id="13" name="Left Arrow 66">
                <a:extLst>
                  <a:ext uri="{FF2B5EF4-FFF2-40B4-BE49-F238E27FC236}">
                    <a16:creationId xmlns:a16="http://schemas.microsoft.com/office/drawing/2014/main" id="{E1D5E112-7A4B-4731-BFE1-F165D5D85A5F}"/>
                  </a:ext>
                </a:extLst>
              </p:cNvPr>
              <p:cNvSpPr/>
              <p:nvPr/>
            </p:nvSpPr>
            <p:spPr>
              <a:xfrm>
                <a:off x="2903989" y="1472762"/>
                <a:ext cx="457200" cy="571500"/>
              </a:xfrm>
              <a:prstGeom prst="leftArrow">
                <a:avLst/>
              </a:prstGeom>
              <a:solidFill>
                <a:srgbClr val="CE414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</p:grpSp>
      </p:grpSp>
      <p:cxnSp>
        <p:nvCxnSpPr>
          <p:cNvPr id="19" name="Shape 295">
            <a:extLst>
              <a:ext uri="{FF2B5EF4-FFF2-40B4-BE49-F238E27FC236}">
                <a16:creationId xmlns:a16="http://schemas.microsoft.com/office/drawing/2014/main" id="{B5EF1EE1-724B-491A-BCBF-9D57DB6E68CF}"/>
              </a:ext>
            </a:extLst>
          </p:cNvPr>
          <p:cNvCxnSpPr>
            <a:stCxn id="26" idx="2"/>
            <a:endCxn id="27" idx="6"/>
          </p:cNvCxnSpPr>
          <p:nvPr/>
        </p:nvCxnSpPr>
        <p:spPr>
          <a:xfrm flipH="1" flipV="1">
            <a:off x="6296687" y="1413303"/>
            <a:ext cx="827247" cy="39946"/>
          </a:xfrm>
          <a:prstGeom prst="straightConnector1">
            <a:avLst/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0" name="Shape 304">
            <a:extLst>
              <a:ext uri="{FF2B5EF4-FFF2-40B4-BE49-F238E27FC236}">
                <a16:creationId xmlns:a16="http://schemas.microsoft.com/office/drawing/2014/main" id="{F525E374-3D27-4DEB-A849-902F088A6961}"/>
              </a:ext>
            </a:extLst>
          </p:cNvPr>
          <p:cNvCxnSpPr>
            <a:stCxn id="27" idx="2"/>
            <a:endCxn id="28" idx="1"/>
          </p:cNvCxnSpPr>
          <p:nvPr/>
        </p:nvCxnSpPr>
        <p:spPr>
          <a:xfrm rot="10800000" flipV="1">
            <a:off x="1641947" y="1413302"/>
            <a:ext cx="3351486" cy="998589"/>
          </a:xfrm>
          <a:prstGeom prst="curvedConnector3">
            <a:avLst>
              <a:gd name="adj1" fmla="val 115552"/>
            </a:avLst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1" name="Shape 305">
            <a:extLst>
              <a:ext uri="{FF2B5EF4-FFF2-40B4-BE49-F238E27FC236}">
                <a16:creationId xmlns:a16="http://schemas.microsoft.com/office/drawing/2014/main" id="{7E77DBDC-2A56-444E-9333-8271008E1EC5}"/>
              </a:ext>
            </a:extLst>
          </p:cNvPr>
          <p:cNvCxnSpPr>
            <a:stCxn id="33" idx="0"/>
            <a:endCxn id="30" idx="0"/>
          </p:cNvCxnSpPr>
          <p:nvPr/>
        </p:nvCxnSpPr>
        <p:spPr>
          <a:xfrm rot="16200000" flipH="1" flipV="1">
            <a:off x="4424563" y="940214"/>
            <a:ext cx="56737" cy="1854987"/>
          </a:xfrm>
          <a:prstGeom prst="curvedConnector3">
            <a:avLst>
              <a:gd name="adj1" fmla="val -290096"/>
            </a:avLst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2" name="Shape 306">
            <a:extLst>
              <a:ext uri="{FF2B5EF4-FFF2-40B4-BE49-F238E27FC236}">
                <a16:creationId xmlns:a16="http://schemas.microsoft.com/office/drawing/2014/main" id="{EBF74DB1-13D1-45B0-A0C6-6BF13E65F96F}"/>
              </a:ext>
            </a:extLst>
          </p:cNvPr>
          <p:cNvCxnSpPr/>
          <p:nvPr/>
        </p:nvCxnSpPr>
        <p:spPr>
          <a:xfrm flipH="1">
            <a:off x="2945200" y="2260018"/>
            <a:ext cx="13233" cy="832850"/>
          </a:xfrm>
          <a:prstGeom prst="straightConnector1">
            <a:avLst/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3" name="Shape 307">
            <a:extLst>
              <a:ext uri="{FF2B5EF4-FFF2-40B4-BE49-F238E27FC236}">
                <a16:creationId xmlns:a16="http://schemas.microsoft.com/office/drawing/2014/main" id="{B4EA3E20-E482-4E43-A7EE-506850326D97}"/>
              </a:ext>
            </a:extLst>
          </p:cNvPr>
          <p:cNvCxnSpPr/>
          <p:nvPr/>
        </p:nvCxnSpPr>
        <p:spPr>
          <a:xfrm flipH="1" flipV="1">
            <a:off x="4083147" y="2273128"/>
            <a:ext cx="2672" cy="819740"/>
          </a:xfrm>
          <a:prstGeom prst="straightConnector1">
            <a:avLst/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lg" len="lg"/>
            <a:tailEnd type="triangle" w="lg" len="lg"/>
          </a:ln>
        </p:spPr>
      </p:cxnSp>
      <p:cxnSp>
        <p:nvCxnSpPr>
          <p:cNvPr id="24" name="Shape 308">
            <a:extLst>
              <a:ext uri="{FF2B5EF4-FFF2-40B4-BE49-F238E27FC236}">
                <a16:creationId xmlns:a16="http://schemas.microsoft.com/office/drawing/2014/main" id="{B2B17BC3-2367-42F7-AE87-EC596B2F1EA1}"/>
              </a:ext>
            </a:extLst>
          </p:cNvPr>
          <p:cNvCxnSpPr/>
          <p:nvPr/>
        </p:nvCxnSpPr>
        <p:spPr>
          <a:xfrm>
            <a:off x="4253733" y="2073007"/>
            <a:ext cx="892559" cy="363941"/>
          </a:xfrm>
          <a:prstGeom prst="curvedConnector3">
            <a:avLst>
              <a:gd name="adj1" fmla="val 36682"/>
            </a:avLst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25" name="Shape 311">
            <a:extLst>
              <a:ext uri="{FF2B5EF4-FFF2-40B4-BE49-F238E27FC236}">
                <a16:creationId xmlns:a16="http://schemas.microsoft.com/office/drawing/2014/main" id="{61F0BA3D-C839-46D5-AF34-71F7107709A8}"/>
              </a:ext>
            </a:extLst>
          </p:cNvPr>
          <p:cNvSpPr/>
          <p:nvPr/>
        </p:nvSpPr>
        <p:spPr>
          <a:xfrm flipH="1">
            <a:off x="193521" y="3131652"/>
            <a:ext cx="2056089" cy="1004943"/>
          </a:xfrm>
          <a:prstGeom prst="wedgeEllipseCallout">
            <a:avLst>
              <a:gd name="adj1" fmla="val -25713"/>
              <a:gd name="adj2" fmla="val -96438"/>
            </a:avLst>
          </a:prstGeom>
          <a:solidFill>
            <a:srgbClr val="FFFFFF"/>
          </a:solidFill>
          <a:ln w="1905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none" lIns="91425" tIns="91425" rIns="91425" bIns="91425" anchor="ctr" anchorCtr="0">
            <a:noAutofit/>
          </a:bodyPr>
          <a:lstStyle/>
          <a:p>
            <a:pPr algn="ctr"/>
            <a:r>
              <a:rPr lang="en-US" sz="2800" b="1" dirty="0"/>
              <a:t>"C = A + B"</a:t>
            </a:r>
            <a:endParaRPr sz="2800" b="1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B351E99-8B34-42FE-8C77-B813DBB0E446}"/>
              </a:ext>
            </a:extLst>
          </p:cNvPr>
          <p:cNvSpPr/>
          <p:nvPr/>
        </p:nvSpPr>
        <p:spPr>
          <a:xfrm>
            <a:off x="7123934" y="1156330"/>
            <a:ext cx="1303254" cy="59383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Program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33C4E239-E567-4AF6-95AE-E186A16A91BF}"/>
              </a:ext>
            </a:extLst>
          </p:cNvPr>
          <p:cNvSpPr/>
          <p:nvPr/>
        </p:nvSpPr>
        <p:spPr>
          <a:xfrm>
            <a:off x="4993433" y="1116384"/>
            <a:ext cx="1303254" cy="593837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Program</a:t>
            </a:r>
          </a:p>
        </p:txBody>
      </p:sp>
      <p:sp>
        <p:nvSpPr>
          <p:cNvPr id="28" name="Rounded Rectangle 25">
            <a:extLst>
              <a:ext uri="{FF2B5EF4-FFF2-40B4-BE49-F238E27FC236}">
                <a16:creationId xmlns:a16="http://schemas.microsoft.com/office/drawing/2014/main" id="{1E6AFE74-BC6C-4ABC-A4FF-929FED4A0B26}"/>
              </a:ext>
            </a:extLst>
          </p:cNvPr>
          <p:cNvSpPr/>
          <p:nvPr/>
        </p:nvSpPr>
        <p:spPr>
          <a:xfrm>
            <a:off x="1641947" y="2205015"/>
            <a:ext cx="995668" cy="413753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sz="1200" b="1" dirty="0">
                <a:solidFill>
                  <a:sysClr val="windowText" lastClr="000000"/>
                </a:solidFill>
              </a:rPr>
              <a:t>instruction</a:t>
            </a:r>
          </a:p>
        </p:txBody>
      </p:sp>
      <p:sp>
        <p:nvSpPr>
          <p:cNvPr id="29" name="Rounded Rectangle 74">
            <a:extLst>
              <a:ext uri="{FF2B5EF4-FFF2-40B4-BE49-F238E27FC236}">
                <a16:creationId xmlns:a16="http://schemas.microsoft.com/office/drawing/2014/main" id="{97768A75-3B4D-42D3-9935-1F58677D61EE}"/>
              </a:ext>
            </a:extLst>
          </p:cNvPr>
          <p:cNvSpPr/>
          <p:nvPr/>
        </p:nvSpPr>
        <p:spPr>
          <a:xfrm>
            <a:off x="2797142" y="1896077"/>
            <a:ext cx="458539" cy="35385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3</a:t>
            </a:r>
          </a:p>
        </p:txBody>
      </p:sp>
      <p:sp>
        <p:nvSpPr>
          <p:cNvPr id="30" name="Rounded Rectangle 75">
            <a:extLst>
              <a:ext uri="{FF2B5EF4-FFF2-40B4-BE49-F238E27FC236}">
                <a16:creationId xmlns:a16="http://schemas.microsoft.com/office/drawing/2014/main" id="{08AF1638-63A8-483B-8B35-4C41FEDDE7AE}"/>
              </a:ext>
            </a:extLst>
          </p:cNvPr>
          <p:cNvSpPr/>
          <p:nvPr/>
        </p:nvSpPr>
        <p:spPr>
          <a:xfrm>
            <a:off x="3296168" y="1896077"/>
            <a:ext cx="458539" cy="35385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5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EACBD6AC-FAE2-4147-AB7C-DD68F0C540C5}"/>
              </a:ext>
            </a:extLst>
          </p:cNvPr>
          <p:cNvSpPr/>
          <p:nvPr/>
        </p:nvSpPr>
        <p:spPr>
          <a:xfrm>
            <a:off x="2811125" y="3075693"/>
            <a:ext cx="1432905" cy="353859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ysClr val="windowText" lastClr="000000"/>
                </a:solidFill>
              </a:rPr>
              <a:t>+</a:t>
            </a:r>
          </a:p>
        </p:txBody>
      </p:sp>
      <p:sp>
        <p:nvSpPr>
          <p:cNvPr id="32" name="Rounded Rectangle 77">
            <a:extLst>
              <a:ext uri="{FF2B5EF4-FFF2-40B4-BE49-F238E27FC236}">
                <a16:creationId xmlns:a16="http://schemas.microsoft.com/office/drawing/2014/main" id="{FD78EDF7-363B-47E7-BACE-CF6078508846}"/>
              </a:ext>
            </a:extLst>
          </p:cNvPr>
          <p:cNvSpPr/>
          <p:nvPr/>
        </p:nvSpPr>
        <p:spPr>
          <a:xfrm>
            <a:off x="3795194" y="1896077"/>
            <a:ext cx="458539" cy="353859"/>
          </a:xfrm>
          <a:prstGeom prst="roundRect">
            <a:avLst/>
          </a:pr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8</a:t>
            </a:r>
          </a:p>
        </p:txBody>
      </p:sp>
      <p:sp>
        <p:nvSpPr>
          <p:cNvPr id="33" name="Rounded Rectangle 78">
            <a:extLst>
              <a:ext uri="{FF2B5EF4-FFF2-40B4-BE49-F238E27FC236}">
                <a16:creationId xmlns:a16="http://schemas.microsoft.com/office/drawing/2014/main" id="{6F27BA75-A77A-4409-99A8-0094BF0A7D93}"/>
              </a:ext>
            </a:extLst>
          </p:cNvPr>
          <p:cNvSpPr/>
          <p:nvPr/>
        </p:nvSpPr>
        <p:spPr>
          <a:xfrm>
            <a:off x="5151155" y="1839340"/>
            <a:ext cx="458539" cy="35385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A</a:t>
            </a:r>
          </a:p>
        </p:txBody>
      </p:sp>
      <p:sp>
        <p:nvSpPr>
          <p:cNvPr id="34" name="Rounded Rectangle 79">
            <a:extLst>
              <a:ext uri="{FF2B5EF4-FFF2-40B4-BE49-F238E27FC236}">
                <a16:creationId xmlns:a16="http://schemas.microsoft.com/office/drawing/2014/main" id="{D610B89D-8591-42EA-8A73-E263200CC7B5}"/>
              </a:ext>
            </a:extLst>
          </p:cNvPr>
          <p:cNvSpPr/>
          <p:nvPr/>
        </p:nvSpPr>
        <p:spPr>
          <a:xfrm>
            <a:off x="5661901" y="1839340"/>
            <a:ext cx="458539" cy="35385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B</a:t>
            </a:r>
          </a:p>
        </p:txBody>
      </p:sp>
      <p:sp>
        <p:nvSpPr>
          <p:cNvPr id="35" name="Rounded Rectangle 80">
            <a:extLst>
              <a:ext uri="{FF2B5EF4-FFF2-40B4-BE49-F238E27FC236}">
                <a16:creationId xmlns:a16="http://schemas.microsoft.com/office/drawing/2014/main" id="{AC32476F-E6FD-499F-95A5-78A0C1C2E1D8}"/>
              </a:ext>
            </a:extLst>
          </p:cNvPr>
          <p:cNvSpPr/>
          <p:nvPr/>
        </p:nvSpPr>
        <p:spPr>
          <a:xfrm>
            <a:off x="5146292" y="2260018"/>
            <a:ext cx="458539" cy="353859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ysClr val="windowText" lastClr="000000"/>
                </a:solidFill>
              </a:rPr>
              <a:t>C</a:t>
            </a:r>
          </a:p>
        </p:txBody>
      </p:sp>
      <p:cxnSp>
        <p:nvCxnSpPr>
          <p:cNvPr id="36" name="Shape 305">
            <a:extLst>
              <a:ext uri="{FF2B5EF4-FFF2-40B4-BE49-F238E27FC236}">
                <a16:creationId xmlns:a16="http://schemas.microsoft.com/office/drawing/2014/main" id="{42AD2F30-2443-45AD-A157-A4E26B60489D}"/>
              </a:ext>
            </a:extLst>
          </p:cNvPr>
          <p:cNvCxnSpPr>
            <a:stCxn id="34" idx="0"/>
            <a:endCxn id="29" idx="0"/>
          </p:cNvCxnSpPr>
          <p:nvPr/>
        </p:nvCxnSpPr>
        <p:spPr>
          <a:xfrm rot="16200000" flipH="1" flipV="1">
            <a:off x="4430423" y="435328"/>
            <a:ext cx="56737" cy="2864759"/>
          </a:xfrm>
          <a:prstGeom prst="curvedConnector3">
            <a:avLst>
              <a:gd name="adj1" fmla="val -499610"/>
            </a:avLst>
          </a:prstGeom>
          <a:noFill/>
          <a:ln w="38100" cap="flat" cmpd="sng">
            <a:solidFill>
              <a:schemeClr val="tx1"/>
            </a:solidFill>
            <a:prstDash val="solid"/>
            <a:round/>
            <a:headEnd type="none" w="lg" len="lg"/>
            <a:tailEnd type="triangle" w="lg" len="lg"/>
          </a:ln>
        </p:spPr>
      </p:cxnSp>
      <p:sp>
        <p:nvSpPr>
          <p:cNvPr id="37" name="TextBox 36">
            <a:extLst>
              <a:ext uri="{FF2B5EF4-FFF2-40B4-BE49-F238E27FC236}">
                <a16:creationId xmlns:a16="http://schemas.microsoft.com/office/drawing/2014/main" id="{6E8558AC-08DA-4CB4-9A80-4B12B1FAC057}"/>
              </a:ext>
            </a:extLst>
          </p:cNvPr>
          <p:cNvSpPr txBox="1"/>
          <p:nvPr/>
        </p:nvSpPr>
        <p:spPr>
          <a:xfrm>
            <a:off x="6705297" y="3575936"/>
            <a:ext cx="16641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mr-IN" sz="2000" dirty="0"/>
              <a:t>…</a:t>
            </a:r>
            <a:r>
              <a:rPr lang="en-US" sz="2000" dirty="0"/>
              <a:t>and repeat!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F4F6A80-F03F-4008-9284-0EF4187B0D99}"/>
              </a:ext>
            </a:extLst>
          </p:cNvPr>
          <p:cNvSpPr txBox="1"/>
          <p:nvPr/>
        </p:nvSpPr>
        <p:spPr>
          <a:xfrm>
            <a:off x="414171" y="4577838"/>
            <a:ext cx="36708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We will focus on this later on!</a:t>
            </a:r>
          </a:p>
        </p:txBody>
      </p:sp>
      <p:sp>
        <p:nvSpPr>
          <p:cNvPr id="39" name="Arrow: Curved Left 38">
            <a:extLst>
              <a:ext uri="{FF2B5EF4-FFF2-40B4-BE49-F238E27FC236}">
                <a16:creationId xmlns:a16="http://schemas.microsoft.com/office/drawing/2014/main" id="{2CE52DD7-6F3B-46C2-AD5F-50D97A0D9CBB}"/>
              </a:ext>
            </a:extLst>
          </p:cNvPr>
          <p:cNvSpPr/>
          <p:nvPr/>
        </p:nvSpPr>
        <p:spPr>
          <a:xfrm rot="1080212" flipV="1">
            <a:off x="4244761" y="3845998"/>
            <a:ext cx="572885" cy="1136550"/>
          </a:xfrm>
          <a:prstGeom prst="curvedLeftArrow">
            <a:avLst>
              <a:gd name="adj1" fmla="val 25000"/>
              <a:gd name="adj2" fmla="val 50000"/>
              <a:gd name="adj3" fmla="val 5075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6B95FB64-9D8F-4394-938C-FAEA57267228}"/>
              </a:ext>
            </a:extLst>
          </p:cNvPr>
          <p:cNvSpPr/>
          <p:nvPr/>
        </p:nvSpPr>
        <p:spPr>
          <a:xfrm>
            <a:off x="1598419" y="1839338"/>
            <a:ext cx="2737871" cy="214998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855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1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1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6" grpId="1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8" grpId="0"/>
      <p:bldP spid="39" grpId="0" animBg="1"/>
      <p:bldP spid="4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AEB30-10D9-4589-8578-0F1559A32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we construct a CPU?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E04B94-4618-4692-830A-73ED93C38D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5151353"/>
            <a:ext cx="7886700" cy="362968"/>
          </a:xfrm>
        </p:spPr>
        <p:txBody>
          <a:bodyPr>
            <a:normAutofit lnSpcReduction="10000"/>
          </a:bodyPr>
          <a:lstStyle/>
          <a:p>
            <a:pPr marL="0" indent="0" algn="ctr">
              <a:buNone/>
            </a:pPr>
            <a:r>
              <a:rPr lang="en-US" dirty="0"/>
              <a:t>Not like this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4C8B5B-24F8-4ECC-92D9-6AC2E6897D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11</a:t>
            </a:fld>
            <a:endParaRPr lang="en-US" dirty="0"/>
          </a:p>
        </p:txBody>
      </p:sp>
      <p:pic>
        <p:nvPicPr>
          <p:cNvPr id="1026" name="Picture 2" descr="https://files.mastodon.social/media_attachments/files/006/024/391/original/3239b6e4ae882f26.png">
            <a:extLst>
              <a:ext uri="{FF2B5EF4-FFF2-40B4-BE49-F238E27FC236}">
                <a16:creationId xmlns:a16="http://schemas.microsoft.com/office/drawing/2014/main" id="{BC4A0850-E90D-4A4A-BFF0-E58F9EAAE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842" y="965922"/>
            <a:ext cx="5524500" cy="3943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35278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199446F-53EE-4457-9609-3C4543444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ISAs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B141A1-55B2-4F78-85FF-3C1BF1A028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Instruction Set Architecture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A8C31A-B069-4773-A2CA-B235607AC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8254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F1685-BA19-4D46-9177-CE83D36053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Instruction Set Architecture (ISA)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54746C-CFE0-4F12-B58A-6CA5F3ACF3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" b="1" dirty="0"/>
              <a:t>ISA</a:t>
            </a:r>
            <a:r>
              <a:rPr lang="en" dirty="0"/>
              <a:t> is </a:t>
            </a:r>
            <a:r>
              <a:rPr lang="en-US" b="1" dirty="0"/>
              <a:t>the interface that a CPU presents to the programmer</a:t>
            </a:r>
          </a:p>
          <a:p>
            <a:pPr lvl="1"/>
            <a:r>
              <a:rPr lang="en-US" dirty="0"/>
              <a:t>when we say "architecture," </a:t>
            </a:r>
            <a:r>
              <a:rPr lang="en-US" i="1" dirty="0"/>
              <a:t>this</a:t>
            </a:r>
            <a:r>
              <a:rPr lang="en-US" dirty="0"/>
              <a:t> is what we mean</a:t>
            </a:r>
          </a:p>
          <a:p>
            <a:pPr lvl="1"/>
            <a:endParaRPr lang="en-US" dirty="0"/>
          </a:p>
          <a:p>
            <a:r>
              <a:rPr lang="en-US" dirty="0"/>
              <a:t>It defines:</a:t>
            </a:r>
          </a:p>
          <a:p>
            <a:pPr lvl="1"/>
            <a:r>
              <a:rPr lang="en-US" dirty="0"/>
              <a:t>what the CPU </a:t>
            </a:r>
            <a:r>
              <a:rPr lang="en-US" b="1" dirty="0"/>
              <a:t>can do </a:t>
            </a:r>
            <a:r>
              <a:rPr lang="en-US" dirty="0"/>
              <a:t>(add, subtract, call functions, etc.)</a:t>
            </a:r>
          </a:p>
          <a:p>
            <a:pPr lvl="1"/>
            <a:r>
              <a:rPr lang="en-US" dirty="0"/>
              <a:t>what </a:t>
            </a:r>
            <a:r>
              <a:rPr lang="en-US" b="1" dirty="0"/>
              <a:t>registers</a:t>
            </a:r>
            <a:r>
              <a:rPr lang="en-US" dirty="0"/>
              <a:t> it has (we'll get to those)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machine language</a:t>
            </a:r>
          </a:p>
          <a:p>
            <a:pPr lvl="2"/>
            <a:r>
              <a:rPr lang="en-US" dirty="0"/>
              <a:t>that is, the bit patterns used to encode instructions</a:t>
            </a:r>
          </a:p>
          <a:p>
            <a:pPr lvl="2"/>
            <a:endParaRPr lang="en-US" dirty="0"/>
          </a:p>
          <a:p>
            <a:r>
              <a:rPr lang="en-US" dirty="0"/>
              <a:t>It </a:t>
            </a:r>
            <a:r>
              <a:rPr lang="en-US" b="1" dirty="0"/>
              <a:t>does</a:t>
            </a:r>
            <a:r>
              <a:rPr lang="en-US" dirty="0"/>
              <a:t> </a:t>
            </a:r>
            <a:r>
              <a:rPr lang="en-US" b="1" dirty="0"/>
              <a:t>not</a:t>
            </a:r>
            <a:r>
              <a:rPr lang="en-US" dirty="0"/>
              <a:t> define:</a:t>
            </a:r>
          </a:p>
          <a:p>
            <a:pPr lvl="1"/>
            <a:r>
              <a:rPr lang="en-US" dirty="0"/>
              <a:t>how to design the hardware!</a:t>
            </a:r>
          </a:p>
          <a:p>
            <a:pPr lvl="2"/>
            <a:r>
              <a:rPr lang="mr-IN" dirty="0"/>
              <a:t>…</a:t>
            </a:r>
            <a:r>
              <a:rPr lang="en-US" dirty="0"/>
              <a:t>if there's any hardware at all (remember: virtual/hypothetical ISAs)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A2C5CA-A84F-48FC-A4E7-67E5A446BF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566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ABA2C-B082-455A-9073-799488DD7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ISA Example: X86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F0C1A-15C5-427E-8BD2-6FBBFDB70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descended from 16-bit 8086 CPU from </a:t>
            </a:r>
            <a:r>
              <a:rPr lang="en-US" b="1" i="1" dirty="0"/>
              <a:t>1978</a:t>
            </a:r>
          </a:p>
          <a:p>
            <a:r>
              <a:rPr lang="en-US" dirty="0"/>
              <a:t>extended to 32 bits, then 64</a:t>
            </a:r>
          </a:p>
          <a:p>
            <a:r>
              <a:rPr lang="en-US" dirty="0"/>
              <a:t>each version can </a:t>
            </a:r>
            <a:r>
              <a:rPr lang="en-US" b="1" dirty="0"/>
              <a:t>run most programs </a:t>
            </a:r>
            <a:r>
              <a:rPr lang="en-US" dirty="0"/>
              <a:t>from the</a:t>
            </a:r>
            <a:br>
              <a:rPr lang="en-US" dirty="0"/>
            </a:br>
            <a:r>
              <a:rPr lang="en-US" dirty="0"/>
              <a:t>previous version</a:t>
            </a:r>
          </a:p>
          <a:p>
            <a:pPr lvl="1"/>
            <a:r>
              <a:rPr lang="en-US" dirty="0"/>
              <a:t>you can run programs written in 1978 on</a:t>
            </a:r>
            <a:br>
              <a:rPr lang="en-US" dirty="0"/>
            </a:br>
            <a:r>
              <a:rPr lang="en-US" dirty="0"/>
              <a:t>a brand new CPU!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“so why don't we learn x86 in this course?”</a:t>
            </a:r>
          </a:p>
          <a:p>
            <a:pPr lvl="1"/>
            <a:r>
              <a:rPr lang="en-US" dirty="0"/>
              <a:t>It can do </a:t>
            </a:r>
            <a:r>
              <a:rPr lang="en-US" i="1" dirty="0"/>
              <a:t>a lot</a:t>
            </a:r>
            <a:r>
              <a:rPr lang="en-US" dirty="0"/>
              <a:t> of things…</a:t>
            </a:r>
          </a:p>
          <a:p>
            <a:pPr lvl="1"/>
            <a:r>
              <a:rPr lang="en-US" dirty="0"/>
              <a:t>Its machine language is very complex! (40 years of growth!!)</a:t>
            </a:r>
          </a:p>
          <a:p>
            <a:pPr lvl="1"/>
            <a:r>
              <a:rPr lang="en-US" dirty="0"/>
              <a:t>Making an x86 CPU is</a:t>
            </a:r>
            <a:r>
              <a:rPr lang="mr-IN" dirty="0"/>
              <a:t>…</a:t>
            </a:r>
            <a:r>
              <a:rPr lang="en-US" dirty="0"/>
              <a:t> difficult.</a:t>
            </a:r>
          </a:p>
          <a:p>
            <a:pPr lvl="1"/>
            <a:r>
              <a:rPr lang="en-US" dirty="0"/>
              <a:t>Ultimately, </a:t>
            </a:r>
            <a:r>
              <a:rPr lang="en-US" b="1" dirty="0"/>
              <a:t>we would waste a ton of time.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59FCDF-1FD2-4167-B037-A47B1D5A9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61666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62A13-F2A6-495F-B63F-22AA7B530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All three processors run the same programs</a:t>
            </a:r>
            <a:r>
              <a:rPr lang="mr-IN" sz="2400" dirty="0"/>
              <a:t>…</a:t>
            </a:r>
            <a:endParaRPr lang="en-US" sz="24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E0C0AD-6C18-4925-B30D-6CB362804C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but </a:t>
            </a:r>
            <a:r>
              <a:rPr lang="en" dirty="0"/>
              <a:t>they</a:t>
            </a:r>
            <a:r>
              <a:rPr lang="en-US" dirty="0"/>
              <a:t>'</a:t>
            </a:r>
            <a:r>
              <a:rPr lang="en" dirty="0"/>
              <a:t>re TOTALLY different on the inside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30A023-92CE-4E21-A4C3-0743E6B7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15</a:t>
            </a:fld>
            <a:endParaRPr lang="en-US" dirty="0"/>
          </a:p>
        </p:txBody>
      </p:sp>
      <p:pic>
        <p:nvPicPr>
          <p:cNvPr id="5" name="Shape 194">
            <a:extLst>
              <a:ext uri="{FF2B5EF4-FFF2-40B4-BE49-F238E27FC236}">
                <a16:creationId xmlns:a16="http://schemas.microsoft.com/office/drawing/2014/main" id="{4C933F75-4618-4AFF-AC04-E62DB7E5504D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07041" y="1686523"/>
            <a:ext cx="3315793" cy="229850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Shape 196">
            <a:extLst>
              <a:ext uri="{FF2B5EF4-FFF2-40B4-BE49-F238E27FC236}">
                <a16:creationId xmlns:a16="http://schemas.microsoft.com/office/drawing/2014/main" id="{F35E76F9-CA97-448B-9711-75302CDB842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70065" y="1292568"/>
            <a:ext cx="1806200" cy="203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Shape 195">
            <a:extLst>
              <a:ext uri="{FF2B5EF4-FFF2-40B4-BE49-F238E27FC236}">
                <a16:creationId xmlns:a16="http://schemas.microsoft.com/office/drawing/2014/main" id="{BBBC9E45-105C-4B7C-A61E-761240EF77CC}"/>
              </a:ext>
            </a:extLst>
          </p:cNvPr>
          <p:cNvPicPr preferRelativeResize="0"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40235" y="3459173"/>
            <a:ext cx="4186806" cy="1837786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Shape 199">
            <a:extLst>
              <a:ext uri="{FF2B5EF4-FFF2-40B4-BE49-F238E27FC236}">
                <a16:creationId xmlns:a16="http://schemas.microsoft.com/office/drawing/2014/main" id="{6D4CE144-41A7-4B62-A6F8-AE7B33F86614}"/>
              </a:ext>
            </a:extLst>
          </p:cNvPr>
          <p:cNvSpPr txBox="1"/>
          <p:nvPr/>
        </p:nvSpPr>
        <p:spPr>
          <a:xfrm>
            <a:off x="778941" y="3993016"/>
            <a:ext cx="2271300" cy="770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200" dirty="0">
                <a:latin typeface="Trebuchet MS"/>
                <a:ea typeface="Trebuchet MS"/>
                <a:cs typeface="Trebuchet MS"/>
                <a:sym typeface="Trebuchet MS"/>
              </a:rPr>
              <a:t>Intel Core i7</a:t>
            </a:r>
          </a:p>
        </p:txBody>
      </p:sp>
      <p:sp>
        <p:nvSpPr>
          <p:cNvPr id="9" name="Shape 200">
            <a:extLst>
              <a:ext uri="{FF2B5EF4-FFF2-40B4-BE49-F238E27FC236}">
                <a16:creationId xmlns:a16="http://schemas.microsoft.com/office/drawing/2014/main" id="{12DD3BBC-EF36-41EB-88E6-40C35226C6AF}"/>
              </a:ext>
            </a:extLst>
          </p:cNvPr>
          <p:cNvSpPr txBox="1"/>
          <p:nvPr/>
        </p:nvSpPr>
        <p:spPr>
          <a:xfrm>
            <a:off x="3740235" y="2949713"/>
            <a:ext cx="2271300" cy="770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200" dirty="0">
                <a:latin typeface="Trebuchet MS"/>
                <a:ea typeface="Trebuchet MS"/>
                <a:cs typeface="Trebuchet MS"/>
                <a:sym typeface="Trebuchet MS"/>
              </a:rPr>
              <a:t>AMD </a:t>
            </a:r>
            <a:r>
              <a:rPr lang="en-US" sz="2200" dirty="0">
                <a:latin typeface="Trebuchet MS"/>
                <a:ea typeface="Trebuchet MS"/>
                <a:cs typeface="Trebuchet MS"/>
                <a:sym typeface="Trebuchet MS"/>
              </a:rPr>
              <a:t>Zen</a:t>
            </a:r>
            <a:endParaRPr lang="en" sz="2200" dirty="0"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0" name="Shape 201">
            <a:extLst>
              <a:ext uri="{FF2B5EF4-FFF2-40B4-BE49-F238E27FC236}">
                <a16:creationId xmlns:a16="http://schemas.microsoft.com/office/drawing/2014/main" id="{9533DA0D-0BF9-43E5-B466-3BD08FF220FC}"/>
              </a:ext>
            </a:extLst>
          </p:cNvPr>
          <p:cNvSpPr txBox="1"/>
          <p:nvPr/>
        </p:nvSpPr>
        <p:spPr>
          <a:xfrm>
            <a:off x="4955241" y="1841251"/>
            <a:ext cx="2271300" cy="770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algn="ctr"/>
            <a:r>
              <a:rPr lang="en" sz="2200">
                <a:latin typeface="Trebuchet MS"/>
                <a:ea typeface="Trebuchet MS"/>
                <a:cs typeface="Trebuchet MS"/>
                <a:sym typeface="Trebuchet MS"/>
              </a:rPr>
              <a:t>VIA Nano</a:t>
            </a:r>
          </a:p>
        </p:txBody>
      </p:sp>
    </p:spTree>
    <p:extLst>
      <p:ext uri="{BB962C8B-B14F-4D97-AF65-F5344CB8AC3E}">
        <p14:creationId xmlns:p14="http://schemas.microsoft.com/office/powerpoint/2010/main" val="18541320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41DE2-4628-4C2D-902E-CCAA472E52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ISAs: CISC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3E49A-A0EF-4023-A0CC-F67B403F66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95350"/>
            <a:ext cx="7886700" cy="4556931"/>
          </a:xfrm>
        </p:spPr>
        <p:txBody>
          <a:bodyPr>
            <a:normAutofit/>
          </a:bodyPr>
          <a:lstStyle/>
          <a:p>
            <a:r>
              <a:rPr lang="en-US" b="1" dirty="0"/>
              <a:t>CISC:</a:t>
            </a:r>
            <a:r>
              <a:rPr lang="en-US" dirty="0"/>
              <a:t> "</a:t>
            </a:r>
            <a:r>
              <a:rPr lang="en-US" b="1" dirty="0"/>
              <a:t>C</a:t>
            </a:r>
            <a:r>
              <a:rPr lang="en-US" dirty="0"/>
              <a:t>omplex </a:t>
            </a:r>
            <a:r>
              <a:rPr lang="en-US" b="1" dirty="0"/>
              <a:t>I</a:t>
            </a:r>
            <a:r>
              <a:rPr lang="en-US" dirty="0"/>
              <a:t>nstruction </a:t>
            </a:r>
            <a:r>
              <a:rPr lang="en-US" b="1" dirty="0"/>
              <a:t>S</a:t>
            </a:r>
            <a:r>
              <a:rPr lang="en-US" dirty="0"/>
              <a:t>et </a:t>
            </a:r>
            <a:r>
              <a:rPr lang="en-US" b="1" dirty="0"/>
              <a:t>C</a:t>
            </a:r>
            <a:r>
              <a:rPr lang="en-US" dirty="0"/>
              <a:t>omputer"</a:t>
            </a:r>
          </a:p>
          <a:p>
            <a:r>
              <a:rPr lang="en-US" dirty="0"/>
              <a:t>ISA designed for </a:t>
            </a:r>
            <a:r>
              <a:rPr lang="en-US" b="1" dirty="0"/>
              <a:t>humans</a:t>
            </a:r>
            <a:r>
              <a:rPr lang="en-US" dirty="0"/>
              <a:t> to write </a:t>
            </a:r>
            <a:r>
              <a:rPr lang="en-US" dirty="0" err="1"/>
              <a:t>asm</a:t>
            </a:r>
            <a:endParaRPr lang="en-US" dirty="0"/>
          </a:p>
          <a:p>
            <a:pPr lvl="1"/>
            <a:r>
              <a:rPr lang="en-US" dirty="0"/>
              <a:t>from the days </a:t>
            </a:r>
            <a:r>
              <a:rPr lang="en-US" i="1" dirty="0"/>
              <a:t>before compilers!</a:t>
            </a:r>
          </a:p>
          <a:p>
            <a:r>
              <a:rPr lang="en-US" b="1" dirty="0"/>
              <a:t>lots </a:t>
            </a:r>
            <a:r>
              <a:rPr lang="en-US" dirty="0"/>
              <a:t>of instructions and ways to use them</a:t>
            </a:r>
          </a:p>
          <a:p>
            <a:r>
              <a:rPr lang="en-US" b="1" dirty="0"/>
              <a:t>complex </a:t>
            </a:r>
            <a:r>
              <a:rPr lang="en-US" dirty="0"/>
              <a:t>(multi-step) instructions to shorten</a:t>
            </a:r>
            <a:br>
              <a:rPr lang="en-US" dirty="0"/>
            </a:br>
            <a:r>
              <a:rPr lang="en-US" dirty="0"/>
              <a:t>and simplify programs</a:t>
            </a:r>
          </a:p>
          <a:p>
            <a:pPr lvl="1"/>
            <a:r>
              <a:rPr lang="en-US" dirty="0"/>
              <a:t>"search a string for a character"</a:t>
            </a:r>
          </a:p>
          <a:p>
            <a:pPr lvl="1"/>
            <a:r>
              <a:rPr lang="en-US" dirty="0"/>
              <a:t>"copy memory blocks"</a:t>
            </a:r>
          </a:p>
          <a:p>
            <a:pPr lvl="1"/>
            <a:r>
              <a:rPr lang="en-US" dirty="0"/>
              <a:t>"check the bounds of an array access“</a:t>
            </a:r>
          </a:p>
          <a:p>
            <a:r>
              <a:rPr lang="en-US" dirty="0"/>
              <a:t>Without these, you’d just write your programs to use the simpler instructions to build the complex behavior itself.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dirty="0"/>
              <a:t>x86 is </a:t>
            </a:r>
            <a:r>
              <a:rPr lang="en-US" i="1" dirty="0"/>
              <a:t>very</a:t>
            </a:r>
            <a:r>
              <a:rPr lang="en-US" dirty="0"/>
              <a:t> </a:t>
            </a:r>
            <a:r>
              <a:rPr lang="en-US" dirty="0" err="1"/>
              <a:t>CISCy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96EB856-3369-44B7-A394-6C288E3B6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6220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291A2-6022-46E6-8A81-4D8ED6466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ISAs: RISC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7F7B2-BE3E-4B1F-9246-00F54D94A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RISC:</a:t>
            </a:r>
            <a:r>
              <a:rPr lang="en-US" dirty="0"/>
              <a:t> "</a:t>
            </a:r>
            <a:r>
              <a:rPr lang="en-US" b="1" dirty="0"/>
              <a:t>R</a:t>
            </a:r>
            <a:r>
              <a:rPr lang="en-US" dirty="0"/>
              <a:t>educed </a:t>
            </a:r>
            <a:r>
              <a:rPr lang="en-US" b="1" dirty="0"/>
              <a:t>I</a:t>
            </a:r>
            <a:r>
              <a:rPr lang="en-US" dirty="0"/>
              <a:t>nstruction </a:t>
            </a:r>
            <a:r>
              <a:rPr lang="en-US" b="1" dirty="0"/>
              <a:t>S</a:t>
            </a:r>
            <a:r>
              <a:rPr lang="en-US" dirty="0"/>
              <a:t>et </a:t>
            </a:r>
            <a:r>
              <a:rPr lang="en-US" b="1" dirty="0"/>
              <a:t>C</a:t>
            </a:r>
            <a:r>
              <a:rPr lang="en-US" dirty="0"/>
              <a:t>omputer"</a:t>
            </a:r>
          </a:p>
          <a:p>
            <a:r>
              <a:rPr lang="en-US" dirty="0"/>
              <a:t>ISA designed to make it easy to:</a:t>
            </a:r>
          </a:p>
          <a:p>
            <a:pPr lvl="1"/>
            <a:r>
              <a:rPr lang="en-US" b="1" dirty="0"/>
              <a:t>build the CPU hardware</a:t>
            </a:r>
          </a:p>
          <a:p>
            <a:pPr lvl="1"/>
            <a:r>
              <a:rPr lang="en-US" dirty="0"/>
              <a:t>make that hardware </a:t>
            </a:r>
            <a:r>
              <a:rPr lang="en-US" b="1" dirty="0"/>
              <a:t>run fast</a:t>
            </a:r>
          </a:p>
          <a:p>
            <a:pPr lvl="1"/>
            <a:r>
              <a:rPr lang="en-US" b="1" dirty="0"/>
              <a:t>write </a:t>
            </a:r>
            <a:r>
              <a:rPr lang="en-US" b="1" i="1" dirty="0"/>
              <a:t>compilers</a:t>
            </a:r>
            <a:r>
              <a:rPr lang="en-US" b="1" dirty="0"/>
              <a:t> </a:t>
            </a:r>
            <a:r>
              <a:rPr lang="en-US" dirty="0"/>
              <a:t>that make machine code</a:t>
            </a:r>
          </a:p>
          <a:p>
            <a:r>
              <a:rPr lang="en-US" dirty="0"/>
              <a:t>a </a:t>
            </a:r>
            <a:r>
              <a:rPr lang="en-US" b="1" dirty="0"/>
              <a:t>small number </a:t>
            </a:r>
            <a:r>
              <a:rPr lang="en-US" dirty="0"/>
              <a:t>of instructions</a:t>
            </a:r>
          </a:p>
          <a:p>
            <a:r>
              <a:rPr lang="en-US" dirty="0"/>
              <a:t>instructions are </a:t>
            </a:r>
            <a:r>
              <a:rPr lang="en-US" b="1" dirty="0"/>
              <a:t>very simple</a:t>
            </a:r>
            <a:endParaRPr lang="en-US" dirty="0"/>
          </a:p>
          <a:p>
            <a:r>
              <a:rPr lang="en-US" dirty="0"/>
              <a:t>MIPS is </a:t>
            </a:r>
            <a:r>
              <a:rPr lang="en-US" i="1" dirty="0"/>
              <a:t>very</a:t>
            </a:r>
            <a:r>
              <a:rPr lang="en-US" dirty="0"/>
              <a:t> </a:t>
            </a:r>
            <a:r>
              <a:rPr lang="en-US" dirty="0" err="1"/>
              <a:t>RISCy</a:t>
            </a:r>
            <a:endParaRPr lang="en-US" dirty="0"/>
          </a:p>
          <a:p>
            <a:r>
              <a:rPr lang="en-US" dirty="0"/>
              <a:t>MIPS and RISC were the original RISC architectures developed at two universities in California</a:t>
            </a:r>
          </a:p>
          <a:p>
            <a:pPr lvl="1"/>
            <a:r>
              <a:rPr lang="en-US" dirty="0"/>
              <a:t>the research leads were</a:t>
            </a:r>
            <a:r>
              <a:rPr lang="mr-IN" dirty="0"/>
              <a:t>…</a:t>
            </a:r>
            <a:r>
              <a:rPr lang="en-US" dirty="0"/>
              <a:t> Patterson and Hennessy</a:t>
            </a:r>
            <a:r>
              <a:rPr lang="mr-IN" dirty="0"/>
              <a:t>…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5F29AA-7E41-4A63-A9CD-F50D7EAD2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9658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A2229-5548-4969-940F-C0A3F8870A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Popular ISAs Today: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FFEB0-25CD-4049-AEFC-EB03D922C3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b="1" dirty="0"/>
              <a:t>x86</a:t>
            </a:r>
            <a:r>
              <a:rPr lang="en" dirty="0"/>
              <a:t> (</a:t>
            </a:r>
            <a:r>
              <a:rPr lang="en-US" dirty="0"/>
              <a:t>these days, it’s</a:t>
            </a:r>
            <a:r>
              <a:rPr lang="en" dirty="0"/>
              <a:t> x86-64 or “x64”)</a:t>
            </a:r>
          </a:p>
          <a:p>
            <a:pPr lvl="1"/>
            <a:r>
              <a:rPr lang="en-US" dirty="0"/>
              <a:t>most laptops/desktops/servers have one</a:t>
            </a:r>
          </a:p>
          <a:p>
            <a:pPr lvl="1"/>
            <a:r>
              <a:rPr lang="en-US" sz="1200" dirty="0"/>
              <a:t>(modern x86 CPUs are just RISC CPUs that can read the weird x86 instructions)</a:t>
            </a:r>
            <a:endParaRPr lang="en" sz="1200" dirty="0"/>
          </a:p>
          <a:p>
            <a:r>
              <a:rPr lang="en" b="1" dirty="0"/>
              <a:t>ARM</a:t>
            </a:r>
          </a:p>
          <a:p>
            <a:pPr lvl="1"/>
            <a:r>
              <a:rPr lang="en-US" dirty="0"/>
              <a:t>almost </a:t>
            </a:r>
            <a:r>
              <a:rPr lang="en-US" i="1" dirty="0"/>
              <a:t>everything else</a:t>
            </a:r>
            <a:r>
              <a:rPr lang="en-US" dirty="0"/>
              <a:t> has one</a:t>
            </a:r>
          </a:p>
          <a:p>
            <a:pPr lvl="1"/>
            <a:r>
              <a:rPr lang="en-US" dirty="0"/>
              <a:t>ARMv8 (AArch64) is pretty similar to MIPS!</a:t>
            </a:r>
            <a:endParaRPr lang="en" dirty="0"/>
          </a:p>
          <a:p>
            <a:r>
              <a:rPr lang="en-US" b="1" dirty="0"/>
              <a:t>Everything else: </a:t>
            </a:r>
            <a:r>
              <a:rPr lang="en" dirty="0"/>
              <a:t>Alpha, Sparc, POWER</a:t>
            </a:r>
            <a:r>
              <a:rPr lang="en-US" dirty="0"/>
              <a:t>/PPC</a:t>
            </a:r>
            <a:r>
              <a:rPr lang="en" dirty="0"/>
              <a:t>, </a:t>
            </a:r>
            <a:r>
              <a:rPr lang="en-US" dirty="0"/>
              <a:t>z, </a:t>
            </a:r>
            <a:r>
              <a:rPr lang="en" dirty="0"/>
              <a:t>z80, </a:t>
            </a:r>
            <a:r>
              <a:rPr lang="en-US" dirty="0"/>
              <a:t>29K, </a:t>
            </a:r>
            <a:r>
              <a:rPr lang="en" dirty="0"/>
              <a:t>68K, 8051, PIC, AVR</a:t>
            </a:r>
            <a:r>
              <a:rPr lang="en-US" dirty="0"/>
              <a:t>, </a:t>
            </a:r>
            <a:r>
              <a:rPr lang="en-US" dirty="0" err="1"/>
              <a:t>Xtensa</a:t>
            </a:r>
            <a:r>
              <a:rPr lang="en-US" dirty="0"/>
              <a:t>, SH2/3/4, 68C05, 6502, SHARC, </a:t>
            </a:r>
            <a:r>
              <a:rPr lang="en" b="1" dirty="0"/>
              <a:t>MIPS</a:t>
            </a:r>
            <a:r>
              <a:rPr lang="en" dirty="0"/>
              <a:t>...</a:t>
            </a:r>
            <a:endParaRPr lang="en-US" dirty="0"/>
          </a:p>
          <a:p>
            <a:pPr lvl="1"/>
            <a:r>
              <a:rPr lang="en-US" dirty="0"/>
              <a:t>microcontrollers, mainframes, some video game consoles, and historical/legacy applications</a:t>
            </a:r>
          </a:p>
          <a:p>
            <a:r>
              <a:rPr lang="en-US" dirty="0"/>
              <a:t>despite its limited use today, MIPS has been incredibly influential! (Essentially all RISC chips model it)</a:t>
            </a:r>
            <a:endParaRPr lang="en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36EB51-E1AF-4842-B7EE-CF024CE08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182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A8645-5726-419C-9A6B-30CE49789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ISAs: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6E1EA3-7788-4F1A-BEF9-385C116E22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CISC:</a:t>
            </a:r>
            <a:r>
              <a:rPr lang="en-US" dirty="0"/>
              <a:t> Complex Instruction Set Computer (does a whole lot)</a:t>
            </a:r>
          </a:p>
          <a:p>
            <a:r>
              <a:rPr lang="en-US" b="1" dirty="0"/>
              <a:t>RISC:</a:t>
            </a:r>
            <a:r>
              <a:rPr lang="en-US" dirty="0"/>
              <a:t> Reduced Instruction Set Computer (does enough)</a:t>
            </a:r>
          </a:p>
          <a:p>
            <a:r>
              <a:rPr lang="en-US" b="1" dirty="0"/>
              <a:t>Both: Equivalent!! </a:t>
            </a:r>
            <a:r>
              <a:rPr lang="en-US" dirty="0"/>
              <a:t>(RISC programs might be longer)</a:t>
            </a:r>
            <a:endParaRPr lang="en-US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D866B-AD65-4B9E-BEEE-B5D13933E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19</a:t>
            </a:fld>
            <a:endParaRPr lang="en-US" dirty="0"/>
          </a:p>
        </p:txBody>
      </p:sp>
      <p:pic>
        <p:nvPicPr>
          <p:cNvPr id="11" name="risc-will-change-everything">
            <a:hlinkClick r:id="" action="ppaction://media"/>
            <a:extLst>
              <a:ext uri="{FF2B5EF4-FFF2-40B4-BE49-F238E27FC236}">
                <a16:creationId xmlns:a16="http://schemas.microsoft.com/office/drawing/2014/main" id="{A72A3495-0D23-4059-B109-8AF2C7B9EE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3605" y="2318497"/>
            <a:ext cx="6053045" cy="257254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1D0A6BC-F576-43A2-823C-74715179A0A8}"/>
              </a:ext>
            </a:extLst>
          </p:cNvPr>
          <p:cNvSpPr txBox="1"/>
          <p:nvPr/>
        </p:nvSpPr>
        <p:spPr>
          <a:xfrm>
            <a:off x="2555339" y="4926665"/>
            <a:ext cx="4033321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“Hackers” (1995) – Of course, they are talking about a Pentium x86 chip… which thanks to its backwards compatibility, is </a:t>
            </a:r>
            <a:r>
              <a:rPr lang="en-US" b="1" i="1" u="sng" dirty="0"/>
              <a:t>CISC</a:t>
            </a:r>
            <a:r>
              <a:rPr lang="en-US" dirty="0"/>
              <a:t>. Oh well!</a:t>
            </a:r>
          </a:p>
        </p:txBody>
      </p:sp>
    </p:spTree>
    <p:extLst>
      <p:ext uri="{BB962C8B-B14F-4D97-AF65-F5344CB8AC3E}">
        <p14:creationId xmlns:p14="http://schemas.microsoft.com/office/powerpoint/2010/main" val="2523554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repeatCount="indefinite" fill="remove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8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8A856D6-3AEB-443D-9B47-E4F6EAB1B7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Programs and Instructions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376E79C-28A1-4913-9450-116615B0BC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Programs? What are they…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6139C-04BE-427D-806D-D318FE70FC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7984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A95D9C-A609-42DD-A810-EFFCA0BA1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The MIPS ISA: Registers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C8EDB1-094F-4D32-B145-EE594B2407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Local Storage of the MIPS CPU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FD8FF-FC7D-4F55-A14B-C970F4652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155887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60FA704-D2B6-4C12-A39B-43C55FEC4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Registers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A0FD81-D3D4-41C4-AE35-D367833D3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registers </a:t>
            </a:r>
            <a:r>
              <a:rPr lang="en-US" dirty="0"/>
              <a:t>are a kind of small, </a:t>
            </a:r>
            <a:r>
              <a:rPr lang="en-US" b="1" dirty="0"/>
              <a:t>fast,</a:t>
            </a:r>
            <a:r>
              <a:rPr lang="en-US" dirty="0"/>
              <a:t> temporary memory inside the CPU</a:t>
            </a:r>
          </a:p>
          <a:p>
            <a:r>
              <a:rPr lang="en-US" dirty="0"/>
              <a:t>the CPU can </a:t>
            </a:r>
            <a:r>
              <a:rPr lang="en-US" b="1" dirty="0"/>
              <a:t>only operate on data in registers</a:t>
            </a:r>
          </a:p>
          <a:p>
            <a:r>
              <a:rPr lang="en-US" dirty="0"/>
              <a:t>MIPS has </a:t>
            </a:r>
            <a:r>
              <a:rPr lang="en-US" b="1" dirty="0"/>
              <a:t>32 registers</a:t>
            </a:r>
            <a:r>
              <a:rPr lang="en-US" dirty="0"/>
              <a:t>, and each is 32 bits (one </a:t>
            </a:r>
            <a:r>
              <a:rPr lang="en-US" b="1" dirty="0"/>
              <a:t>word</a:t>
            </a:r>
            <a:r>
              <a:rPr lang="en-US" dirty="0"/>
              <a:t>)</a:t>
            </a:r>
          </a:p>
          <a:p>
            <a:r>
              <a:rPr lang="en-US" dirty="0"/>
              <a:t>the registers are numbered 0 to 31</a:t>
            </a:r>
            <a:r>
              <a:rPr lang="mr-IN" dirty="0"/>
              <a:t>…</a:t>
            </a:r>
            <a:r>
              <a:rPr lang="en-US" dirty="0"/>
              <a:t> ($0, $17, $31)</a:t>
            </a:r>
          </a:p>
          <a:p>
            <a:pPr lvl="1"/>
            <a:r>
              <a:rPr lang="mr-IN" dirty="0"/>
              <a:t>…</a:t>
            </a:r>
            <a:r>
              <a:rPr lang="en-US" dirty="0"/>
              <a:t>but they also have nice names ($a0, $t1, $bp)</a:t>
            </a:r>
          </a:p>
          <a:p>
            <a:pPr lvl="2"/>
            <a:r>
              <a:rPr lang="en-US" sz="2000" dirty="0"/>
              <a:t>(I’m ambivalent about the dollar signs)</a:t>
            </a:r>
          </a:p>
          <a:p>
            <a:pPr lvl="3"/>
            <a:r>
              <a:rPr lang="en-US" sz="1600" dirty="0"/>
              <a:t>(Jarrett modified MARS so you don't have to use them)</a:t>
            </a:r>
          </a:p>
          <a:p>
            <a:pPr lvl="3"/>
            <a:endParaRPr lang="en-US" sz="1600" dirty="0"/>
          </a:p>
          <a:p>
            <a:pPr lvl="3"/>
            <a:endParaRPr lang="en-US" sz="1600" dirty="0"/>
          </a:p>
          <a:p>
            <a:pPr marL="0" indent="0">
              <a:buNone/>
            </a:pPr>
            <a:r>
              <a:rPr lang="en-US" sz="2550" dirty="0"/>
              <a:t>		add $t0, $a0, $a1</a:t>
            </a:r>
            <a:r>
              <a:rPr lang="en-US" sz="2550" b="1" dirty="0"/>
              <a:t>		</a:t>
            </a:r>
            <a:r>
              <a:rPr lang="en-US" sz="2550" dirty="0"/>
              <a:t>(t0 = a0 + a1)</a:t>
            </a:r>
          </a:p>
          <a:p>
            <a:pPr marL="0" indent="0">
              <a:buNone/>
            </a:pPr>
            <a:r>
              <a:rPr lang="en-US" sz="2550" dirty="0"/>
              <a:t>	(or)	add t0, a0, a1</a:t>
            </a:r>
            <a:endParaRPr lang="en-US" sz="2550" b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A6C1CDB-B90E-49B4-AA9A-2B7021ABD9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573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E3C0AA-3AEF-42D6-B34C-67E8F70FAB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Juggling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B28A7-EA86-4069-BBB9-DD6A736B56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713610"/>
            <a:ext cx="7886700" cy="4433860"/>
          </a:xfrm>
        </p:spPr>
        <p:txBody>
          <a:bodyPr/>
          <a:lstStyle/>
          <a:p>
            <a:r>
              <a:rPr lang="en-US" dirty="0"/>
              <a:t>Registers are</a:t>
            </a:r>
            <a:r>
              <a:rPr lang="mr-IN" dirty="0"/>
              <a:t>…</a:t>
            </a:r>
            <a:r>
              <a:rPr lang="en-US" dirty="0"/>
              <a:t> like</a:t>
            </a:r>
            <a:r>
              <a:rPr lang="mr-IN" dirty="0"/>
              <a:t>…</a:t>
            </a:r>
            <a:r>
              <a:rPr lang="en-US" dirty="0"/>
              <a:t>.. hands.</a:t>
            </a:r>
          </a:p>
          <a:p>
            <a:r>
              <a:rPr lang="en-US" b="1" dirty="0"/>
              <a:t>You have a limited number and they can only hold small things.</a:t>
            </a:r>
          </a:p>
          <a:p>
            <a:r>
              <a:rPr lang="en-US" dirty="0"/>
              <a:t>Your program's variables primarily live </a:t>
            </a:r>
            <a:r>
              <a:rPr lang="en-US" b="1" dirty="0"/>
              <a:t>in memory</a:t>
            </a:r>
            <a:r>
              <a:rPr lang="en-US" dirty="0"/>
              <a:t>.</a:t>
            </a:r>
            <a:endParaRPr lang="en-US" b="1" dirty="0"/>
          </a:p>
          <a:p>
            <a:r>
              <a:rPr lang="en-US" dirty="0"/>
              <a:t>The registers are just </a:t>
            </a:r>
            <a:r>
              <a:rPr lang="en-US" b="1" dirty="0"/>
              <a:t>a temporary stopping point</a:t>
            </a:r>
            <a:r>
              <a:rPr lang="en-US" dirty="0"/>
              <a:t> for those values.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0C29ACF-2CE1-4620-905C-A8B85404BB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22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35198D3F-65DE-4E43-AB61-39B029FCC4E0}"/>
              </a:ext>
            </a:extLst>
          </p:cNvPr>
          <p:cNvGrpSpPr/>
          <p:nvPr/>
        </p:nvGrpSpPr>
        <p:grpSpPr>
          <a:xfrm>
            <a:off x="1757082" y="3079371"/>
            <a:ext cx="5365702" cy="2439990"/>
            <a:chOff x="2243414" y="1965403"/>
            <a:chExt cx="3755992" cy="170799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382F0E71-C2D0-4000-A4A2-0259E4BC12AE}"/>
                </a:ext>
              </a:extLst>
            </p:cNvPr>
            <p:cNvSpPr/>
            <p:nvPr/>
          </p:nvSpPr>
          <p:spPr>
            <a:xfrm>
              <a:off x="2243414" y="2249195"/>
              <a:ext cx="1628493" cy="1058521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Registers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FB2B2111-DA23-4A09-B441-09F9E155122A}"/>
                </a:ext>
              </a:extLst>
            </p:cNvPr>
            <p:cNvGrpSpPr/>
            <p:nvPr/>
          </p:nvGrpSpPr>
          <p:grpSpPr>
            <a:xfrm>
              <a:off x="3880871" y="2249195"/>
              <a:ext cx="488548" cy="1099826"/>
              <a:chOff x="2903989" y="1989900"/>
              <a:chExt cx="457200" cy="1029255"/>
            </a:xfrm>
          </p:grpSpPr>
          <p:sp>
            <p:nvSpPr>
              <p:cNvPr id="15" name="Right Arrow 14">
                <a:extLst>
                  <a:ext uri="{FF2B5EF4-FFF2-40B4-BE49-F238E27FC236}">
                    <a16:creationId xmlns:a16="http://schemas.microsoft.com/office/drawing/2014/main" id="{1904A655-4DA1-4490-B126-2AA88485F05E}"/>
                  </a:ext>
                </a:extLst>
              </p:cNvPr>
              <p:cNvSpPr/>
              <p:nvPr/>
            </p:nvSpPr>
            <p:spPr>
              <a:xfrm>
                <a:off x="2903989" y="2447655"/>
                <a:ext cx="457200" cy="571500"/>
              </a:xfrm>
              <a:prstGeom prst="rightArrow">
                <a:avLst/>
              </a:prstGeom>
              <a:solidFill>
                <a:srgbClr val="CE414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  <p:sp>
            <p:nvSpPr>
              <p:cNvPr id="16" name="Left Arrow 15">
                <a:extLst>
                  <a:ext uri="{FF2B5EF4-FFF2-40B4-BE49-F238E27FC236}">
                    <a16:creationId xmlns:a16="http://schemas.microsoft.com/office/drawing/2014/main" id="{2BF7151B-8F83-4BF3-863A-31B16AA9E436}"/>
                  </a:ext>
                </a:extLst>
              </p:cNvPr>
              <p:cNvSpPr/>
              <p:nvPr/>
            </p:nvSpPr>
            <p:spPr>
              <a:xfrm>
                <a:off x="2903989" y="1989900"/>
                <a:ext cx="457200" cy="571500"/>
              </a:xfrm>
              <a:prstGeom prst="leftArrow">
                <a:avLst/>
              </a:prstGeom>
              <a:solidFill>
                <a:srgbClr val="CE414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400"/>
              </a:p>
            </p:txBody>
          </p:sp>
        </p:grp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08ADD762-7575-4C41-8AD2-5222DA8A1D0B}"/>
                </a:ext>
              </a:extLst>
            </p:cNvPr>
            <p:cNvSpPr/>
            <p:nvPr/>
          </p:nvSpPr>
          <p:spPr>
            <a:xfrm>
              <a:off x="4379877" y="1965403"/>
              <a:ext cx="1619529" cy="170799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b"/>
            <a:lstStyle/>
            <a:p>
              <a:pPr algn="ctr"/>
              <a:r>
                <a:rPr lang="en-US" sz="3200" dirty="0">
                  <a:solidFill>
                    <a:schemeClr val="tx1"/>
                  </a:solidFill>
                </a:rPr>
                <a:t>Memory</a:t>
              </a:r>
              <a:endParaRPr lang="en-US" sz="2400" dirty="0">
                <a:solidFill>
                  <a:schemeClr val="tx1"/>
                </a:solidFill>
              </a:endParaRPr>
            </a:p>
          </p:txBody>
        </p:sp>
        <p:sp>
          <p:nvSpPr>
            <p:cNvPr id="9" name="Rounded Rectangle 24">
              <a:extLst>
                <a:ext uri="{FF2B5EF4-FFF2-40B4-BE49-F238E27FC236}">
                  <a16:creationId xmlns:a16="http://schemas.microsoft.com/office/drawing/2014/main" id="{35742706-0237-4BF7-BBBD-33DD4DAD3E3F}"/>
                </a:ext>
              </a:extLst>
            </p:cNvPr>
            <p:cNvSpPr/>
            <p:nvPr/>
          </p:nvSpPr>
          <p:spPr>
            <a:xfrm>
              <a:off x="2341723" y="2430663"/>
              <a:ext cx="458539" cy="35385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ysClr val="windowText" lastClr="000000"/>
                  </a:solidFill>
                </a:rPr>
                <a:t>3</a:t>
              </a:r>
            </a:p>
          </p:txBody>
        </p:sp>
        <p:sp>
          <p:nvSpPr>
            <p:cNvPr id="10" name="Rounded Rectangle 25">
              <a:extLst>
                <a:ext uri="{FF2B5EF4-FFF2-40B4-BE49-F238E27FC236}">
                  <a16:creationId xmlns:a16="http://schemas.microsoft.com/office/drawing/2014/main" id="{CFA3BF06-B821-458A-A919-73573C820F0F}"/>
                </a:ext>
              </a:extLst>
            </p:cNvPr>
            <p:cNvSpPr/>
            <p:nvPr/>
          </p:nvSpPr>
          <p:spPr>
            <a:xfrm>
              <a:off x="2840749" y="2430663"/>
              <a:ext cx="458539" cy="35385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ysClr val="windowText" lastClr="000000"/>
                  </a:solidFill>
                </a:rPr>
                <a:t>5</a:t>
              </a:r>
            </a:p>
          </p:txBody>
        </p:sp>
        <p:sp>
          <p:nvSpPr>
            <p:cNvPr id="11" name="Rounded Rectangle 27">
              <a:extLst>
                <a:ext uri="{FF2B5EF4-FFF2-40B4-BE49-F238E27FC236}">
                  <a16:creationId xmlns:a16="http://schemas.microsoft.com/office/drawing/2014/main" id="{3FF95B6B-54B9-47FB-A5B2-05DF968F267B}"/>
                </a:ext>
              </a:extLst>
            </p:cNvPr>
            <p:cNvSpPr/>
            <p:nvPr/>
          </p:nvSpPr>
          <p:spPr>
            <a:xfrm>
              <a:off x="3339775" y="2430663"/>
              <a:ext cx="458539" cy="353859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ysClr val="windowText" lastClr="000000"/>
                  </a:solidFill>
                </a:rPr>
                <a:t>8</a:t>
              </a:r>
            </a:p>
          </p:txBody>
        </p:sp>
        <p:sp>
          <p:nvSpPr>
            <p:cNvPr id="12" name="Rounded Rectangle 28">
              <a:extLst>
                <a:ext uri="{FF2B5EF4-FFF2-40B4-BE49-F238E27FC236}">
                  <a16:creationId xmlns:a16="http://schemas.microsoft.com/office/drawing/2014/main" id="{F599DC4D-2DB5-4B09-970D-F2613CE4C802}"/>
                </a:ext>
              </a:extLst>
            </p:cNvPr>
            <p:cNvSpPr/>
            <p:nvPr/>
          </p:nvSpPr>
          <p:spPr>
            <a:xfrm>
              <a:off x="4441962" y="2430663"/>
              <a:ext cx="458539" cy="353859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ysClr val="windowText" lastClr="000000"/>
                  </a:solidFill>
                </a:rPr>
                <a:t>A</a:t>
              </a:r>
            </a:p>
          </p:txBody>
        </p:sp>
        <p:sp>
          <p:nvSpPr>
            <p:cNvPr id="13" name="Rounded Rectangle 29">
              <a:extLst>
                <a:ext uri="{FF2B5EF4-FFF2-40B4-BE49-F238E27FC236}">
                  <a16:creationId xmlns:a16="http://schemas.microsoft.com/office/drawing/2014/main" id="{AF7A1259-0E9B-46B9-B2AB-CCADD614C35C}"/>
                </a:ext>
              </a:extLst>
            </p:cNvPr>
            <p:cNvSpPr/>
            <p:nvPr/>
          </p:nvSpPr>
          <p:spPr>
            <a:xfrm>
              <a:off x="4952708" y="2430663"/>
              <a:ext cx="458539" cy="353859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ysClr val="windowText" lastClr="000000"/>
                  </a:solidFill>
                </a:rPr>
                <a:t>B</a:t>
              </a:r>
            </a:p>
          </p:txBody>
        </p:sp>
        <p:sp>
          <p:nvSpPr>
            <p:cNvPr id="14" name="Rounded Rectangle 30">
              <a:extLst>
                <a:ext uri="{FF2B5EF4-FFF2-40B4-BE49-F238E27FC236}">
                  <a16:creationId xmlns:a16="http://schemas.microsoft.com/office/drawing/2014/main" id="{C16E6DB4-011E-4672-B153-5A7E6D78F5AE}"/>
                </a:ext>
              </a:extLst>
            </p:cNvPr>
            <p:cNvSpPr/>
            <p:nvPr/>
          </p:nvSpPr>
          <p:spPr>
            <a:xfrm>
              <a:off x="5459103" y="2430663"/>
              <a:ext cx="458539" cy="353859"/>
            </a:xfrm>
            <a:prstGeom prst="roundRect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>
                  <a:solidFill>
                    <a:sysClr val="windowText" lastClr="000000"/>
                  </a:solidFill>
                </a:rPr>
                <a:t>C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0257403F-D9B4-4904-A8A8-76E50D45EFE9}"/>
              </a:ext>
            </a:extLst>
          </p:cNvPr>
          <p:cNvGrpSpPr/>
          <p:nvPr/>
        </p:nvGrpSpPr>
        <p:grpSpPr>
          <a:xfrm>
            <a:off x="4762410" y="2549461"/>
            <a:ext cx="2404872" cy="3044510"/>
            <a:chOff x="4910328" y="2022790"/>
            <a:chExt cx="2404872" cy="3044510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54DFC9E-21B1-457C-9636-A928051ADB56}"/>
                </a:ext>
              </a:extLst>
            </p:cNvPr>
            <p:cNvSpPr/>
            <p:nvPr/>
          </p:nvSpPr>
          <p:spPr>
            <a:xfrm>
              <a:off x="4910328" y="2476500"/>
              <a:ext cx="2404872" cy="2590800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034F9BF-2541-4174-AC05-302F0EDFA8DD}"/>
                </a:ext>
              </a:extLst>
            </p:cNvPr>
            <p:cNvSpPr txBox="1"/>
            <p:nvPr/>
          </p:nvSpPr>
          <p:spPr>
            <a:xfrm>
              <a:off x="5064303" y="2022790"/>
              <a:ext cx="20969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/>
                <a:t>IMPORTANT!</a:t>
              </a: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89D3AA16-B28A-427C-B921-D3FCC1788C07}"/>
              </a:ext>
            </a:extLst>
          </p:cNvPr>
          <p:cNvGrpSpPr/>
          <p:nvPr/>
        </p:nvGrpSpPr>
        <p:grpSpPr>
          <a:xfrm>
            <a:off x="1713070" y="3003171"/>
            <a:ext cx="2404872" cy="2052797"/>
            <a:chOff x="1860988" y="2476500"/>
            <a:chExt cx="2404872" cy="2052797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570FCCDA-60B9-4351-86F0-8466C6087D43}"/>
                </a:ext>
              </a:extLst>
            </p:cNvPr>
            <p:cNvSpPr/>
            <p:nvPr/>
          </p:nvSpPr>
          <p:spPr>
            <a:xfrm>
              <a:off x="1860988" y="2907792"/>
              <a:ext cx="2404872" cy="1621505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87D13DF-07F5-4A7E-AFD6-009C396D457E}"/>
                </a:ext>
              </a:extLst>
            </p:cNvPr>
            <p:cNvSpPr txBox="1"/>
            <p:nvPr/>
          </p:nvSpPr>
          <p:spPr>
            <a:xfrm>
              <a:off x="1959128" y="2476500"/>
              <a:ext cx="2123274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less important</a:t>
              </a: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0FCA15EC-43B4-402B-A14A-E1377BE38B66}"/>
              </a:ext>
            </a:extLst>
          </p:cNvPr>
          <p:cNvSpPr txBox="1"/>
          <p:nvPr/>
        </p:nvSpPr>
        <p:spPr>
          <a:xfrm>
            <a:off x="1946811" y="5045109"/>
            <a:ext cx="19373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“short-term”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1BA670-7158-4F30-B219-1A5C325D90AF}"/>
              </a:ext>
            </a:extLst>
          </p:cNvPr>
          <p:cNvSpPr txBox="1"/>
          <p:nvPr/>
        </p:nvSpPr>
        <p:spPr>
          <a:xfrm>
            <a:off x="4961709" y="4377607"/>
            <a:ext cx="21100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“longer-term”</a:t>
            </a:r>
          </a:p>
        </p:txBody>
      </p:sp>
    </p:spTree>
    <p:extLst>
      <p:ext uri="{BB962C8B-B14F-4D97-AF65-F5344CB8AC3E}">
        <p14:creationId xmlns:p14="http://schemas.microsoft.com/office/powerpoint/2010/main" val="2158102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23" grpId="0"/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4B587B-99D5-4C80-B3F0-D2CDF42ED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Really… You don’t have that many…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661220-D876-4382-9305-9F942BC8A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You cannot write every program using only registers</a:t>
            </a:r>
          </a:p>
          <a:p>
            <a:pPr lvl="1"/>
            <a:r>
              <a:rPr lang="en-US" dirty="0"/>
              <a:t>don't try to</a:t>
            </a:r>
          </a:p>
          <a:p>
            <a:pPr lvl="2"/>
            <a:r>
              <a:rPr lang="en-US" dirty="0"/>
              <a:t>please.</a:t>
            </a:r>
          </a:p>
          <a:p>
            <a:r>
              <a:rPr lang="en-US" b="1" dirty="0"/>
              <a:t>Every piece of your program has to share the registers.</a:t>
            </a:r>
          </a:p>
          <a:p>
            <a:pPr lvl="1"/>
            <a:r>
              <a:rPr lang="en-US" dirty="0"/>
              <a:t>unlike high-level languages which manage this for you</a:t>
            </a:r>
          </a:p>
          <a:p>
            <a:pPr lvl="1"/>
            <a:r>
              <a:rPr lang="en-US" dirty="0"/>
              <a:t>(Compilers are nice! And complex! Assembly will teach you why!)</a:t>
            </a:r>
          </a:p>
          <a:p>
            <a:pPr lvl="1"/>
            <a:endParaRPr lang="en-US" dirty="0"/>
          </a:p>
          <a:p>
            <a:r>
              <a:rPr lang="en-US" b="1" dirty="0"/>
              <a:t>Every register has a general convention.</a:t>
            </a:r>
          </a:p>
          <a:p>
            <a:pPr lvl="1"/>
            <a:r>
              <a:rPr lang="en-US" dirty="0"/>
              <a:t>Helps us keep track of them in our programs.</a:t>
            </a:r>
          </a:p>
          <a:p>
            <a:pPr lvl="1"/>
            <a:r>
              <a:rPr lang="en-US" dirty="0"/>
              <a:t>These social conventions help others understand our programs.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ADF89-2EF9-4F06-B4EE-198566704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970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FA5F8-4676-40BE-BC3B-22661B6A7D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“s” (saved) Registers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F0401-B41B-4B10-B974-8C0DA95303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95350"/>
            <a:ext cx="7886700" cy="4591050"/>
          </a:xfrm>
        </p:spPr>
        <p:txBody>
          <a:bodyPr>
            <a:normAutofit/>
          </a:bodyPr>
          <a:lstStyle/>
          <a:p>
            <a:r>
              <a:rPr lang="en-US" dirty="0"/>
              <a:t>In MIPS, there are 8 saved registers, </a:t>
            </a:r>
            <a:r>
              <a:rPr lang="en-US" b="1" dirty="0"/>
              <a:t>s0</a:t>
            </a:r>
            <a:r>
              <a:rPr lang="en-US" dirty="0"/>
              <a:t> through </a:t>
            </a:r>
            <a:r>
              <a:rPr lang="en-US" b="1" dirty="0"/>
              <a:t>s7</a:t>
            </a:r>
            <a:endParaRPr lang="en-US" dirty="0"/>
          </a:p>
          <a:p>
            <a:r>
              <a:rPr lang="en-US" dirty="0"/>
              <a:t>These are </a:t>
            </a:r>
            <a:r>
              <a:rPr lang="en-US" i="1" dirty="0" err="1"/>
              <a:t>kinda</a:t>
            </a:r>
            <a:r>
              <a:rPr lang="en-US" dirty="0"/>
              <a:t> like</a:t>
            </a:r>
            <a:r>
              <a:rPr lang="mr-IN" dirty="0"/>
              <a:t>…</a:t>
            </a:r>
            <a:r>
              <a:rPr lang="en-US" dirty="0"/>
              <a:t> local variables inside a function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Here are your first MIPS instructions!</a:t>
            </a:r>
          </a:p>
          <a:p>
            <a:r>
              <a:rPr lang="en-US" b="1" dirty="0"/>
              <a:t>li</a:t>
            </a:r>
            <a:r>
              <a:rPr lang="en-US" dirty="0"/>
              <a:t> stands for "load immediate." what does it look like it does?</a:t>
            </a:r>
          </a:p>
          <a:p>
            <a:pPr lvl="1"/>
            <a:r>
              <a:rPr lang="en-US" dirty="0"/>
              <a:t>"immediate" means "number inside the instruction"</a:t>
            </a:r>
          </a:p>
          <a:p>
            <a:r>
              <a:rPr lang="en-US" b="1" dirty="0"/>
              <a:t>add</a:t>
            </a:r>
            <a:r>
              <a:rPr lang="en-US" dirty="0"/>
              <a:t>, uh, well, it adds… numbers.</a:t>
            </a:r>
          </a:p>
          <a:p>
            <a:r>
              <a:rPr lang="en-US" dirty="0"/>
              <a:t>just like in Java, C, whatever: the </a:t>
            </a:r>
            <a:r>
              <a:rPr lang="en-US" b="1" dirty="0"/>
              <a:t>destination</a:t>
            </a:r>
            <a:r>
              <a:rPr lang="en-US" dirty="0"/>
              <a:t> is on the left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9533F7-D7FF-4877-957A-F5774F0970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E3CFCC8-9302-445C-AD2C-72B1BB9AD6DC}"/>
              </a:ext>
            </a:extLst>
          </p:cNvPr>
          <p:cNvSpPr txBox="1"/>
          <p:nvPr/>
        </p:nvSpPr>
        <p:spPr>
          <a:xfrm>
            <a:off x="1094766" y="1797424"/>
            <a:ext cx="347723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s0 = 3;</a:t>
            </a:r>
          </a:p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s1 = 5;</a:t>
            </a:r>
          </a:p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s2 = s0 + s1;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C90BEF-02F3-454B-AA98-697D18DBCB3C}"/>
              </a:ext>
            </a:extLst>
          </p:cNvPr>
          <p:cNvSpPr txBox="1"/>
          <p:nvPr/>
        </p:nvSpPr>
        <p:spPr>
          <a:xfrm>
            <a:off x="4649750" y="1797424"/>
            <a:ext cx="37305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li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 s0, 3</a:t>
            </a:r>
          </a:p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li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 s1, 5</a:t>
            </a:r>
          </a:p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add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s2, s0, s1</a:t>
            </a:r>
          </a:p>
        </p:txBody>
      </p:sp>
    </p:spTree>
    <p:extLst>
      <p:ext uri="{BB962C8B-B14F-4D97-AF65-F5344CB8AC3E}">
        <p14:creationId xmlns:p14="http://schemas.microsoft.com/office/powerpoint/2010/main" val="409035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  <p:bldP spid="6" grpId="0" bldLvl="5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FE57F-AE60-40E2-AC12-43694A828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“t” (temporary) registers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6296F2-3BB4-4240-8601-EE6FB42313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692524"/>
            <a:ext cx="7886700" cy="4454945"/>
          </a:xfrm>
        </p:spPr>
        <p:txBody>
          <a:bodyPr/>
          <a:lstStyle/>
          <a:p>
            <a:r>
              <a:rPr lang="en-US" dirty="0"/>
              <a:t>There are ten temporary registers, </a:t>
            </a:r>
            <a:r>
              <a:rPr lang="en-US" b="1" dirty="0"/>
              <a:t>t0</a:t>
            </a:r>
            <a:r>
              <a:rPr lang="en-US" dirty="0"/>
              <a:t> through </a:t>
            </a:r>
            <a:r>
              <a:rPr lang="en-US" b="1" dirty="0"/>
              <a:t>t9</a:t>
            </a:r>
            <a:endParaRPr lang="en-US" dirty="0"/>
          </a:p>
          <a:p>
            <a:r>
              <a:rPr lang="en-US" dirty="0"/>
              <a:t>These are used for </a:t>
            </a:r>
            <a:r>
              <a:rPr lang="en-US" i="1" dirty="0"/>
              <a:t>temporary</a:t>
            </a:r>
            <a:r>
              <a:rPr lang="en-US" dirty="0"/>
              <a:t> values </a:t>
            </a:r>
            <a:r>
              <a:rPr lang="mr-IN" dirty="0"/>
              <a:t>–</a:t>
            </a:r>
            <a:r>
              <a:rPr lang="en-US" dirty="0"/>
              <a:t> values that are used briefly.</a:t>
            </a:r>
          </a:p>
          <a:p>
            <a:pPr lvl="1"/>
            <a:r>
              <a:rPr lang="en-US" dirty="0"/>
              <a:t>For example, say we had a longer expression:</a:t>
            </a:r>
          </a:p>
          <a:p>
            <a:pPr marL="258605" lvl="1" indent="0" algn="ctr">
              <a:buNone/>
            </a:pP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s4 = (s0 + s1 </a:t>
            </a:r>
            <a:r>
              <a:rPr lang="mr-IN" sz="3600" b="1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s2) * s3</a:t>
            </a:r>
          </a:p>
          <a:p>
            <a:r>
              <a:rPr lang="en-US" dirty="0"/>
              <a:t>What does algebra say about what order we should do this in?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B4C08-CE84-475E-9712-3D44560D6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BDEB32C-D482-49E5-AF47-6A741B2EDB84}"/>
              </a:ext>
            </a:extLst>
          </p:cNvPr>
          <p:cNvSpPr txBox="1"/>
          <p:nvPr/>
        </p:nvSpPr>
        <p:spPr>
          <a:xfrm>
            <a:off x="2706746" y="3467888"/>
            <a:ext cx="37305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add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t0, s0, s1</a:t>
            </a:r>
          </a:p>
          <a:p>
            <a:r>
              <a:rPr lang="en-US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sub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t0, t0, s2</a:t>
            </a:r>
          </a:p>
          <a:p>
            <a:r>
              <a:rPr lang="en-US" sz="3600" b="1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mul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s4, t0, s3</a:t>
            </a:r>
          </a:p>
        </p:txBody>
      </p:sp>
    </p:spTree>
    <p:extLst>
      <p:ext uri="{BB962C8B-B14F-4D97-AF65-F5344CB8AC3E}">
        <p14:creationId xmlns:p14="http://schemas.microsoft.com/office/powerpoint/2010/main" val="33200964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 uiExpand="1" build="p" bldLvl="5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ABA76-50EB-4211-8A18-5405940624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do I use one over the other?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2D1C07-8591-42F2-8253-B9C27658D1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95350"/>
            <a:ext cx="8111938" cy="4252119"/>
          </a:xfrm>
        </p:spPr>
        <p:txBody>
          <a:bodyPr/>
          <a:lstStyle/>
          <a:p>
            <a:r>
              <a:rPr lang="en-US" dirty="0"/>
              <a:t>We'll learn more about this in the coming weeks.</a:t>
            </a:r>
          </a:p>
          <a:p>
            <a:r>
              <a:rPr lang="en-US" dirty="0"/>
              <a:t>Rule of thumb:</a:t>
            </a:r>
          </a:p>
          <a:p>
            <a:pPr lvl="1"/>
            <a:r>
              <a:rPr lang="en-US" dirty="0"/>
              <a:t>Use a “t” register first.</a:t>
            </a:r>
          </a:p>
          <a:p>
            <a:pPr lvl="1"/>
            <a:r>
              <a:rPr lang="en-US" dirty="0"/>
              <a:t>Unless you </a:t>
            </a:r>
            <a:r>
              <a:rPr lang="en-US" i="1" dirty="0"/>
              <a:t>need</a:t>
            </a:r>
            <a:r>
              <a:rPr lang="en-US" dirty="0"/>
              <a:t> the value to persist across function call (“s” register)</a:t>
            </a:r>
          </a:p>
          <a:p>
            <a:pPr lvl="2"/>
            <a:r>
              <a:rPr lang="en-US" dirty="0"/>
              <a:t>ok that's not too clear yet</a:t>
            </a:r>
          </a:p>
          <a:p>
            <a:pPr lvl="3"/>
            <a:r>
              <a:rPr lang="en-US" dirty="0" err="1"/>
              <a:t>uhhhhhhh</a:t>
            </a:r>
            <a:r>
              <a:rPr lang="en-US" dirty="0"/>
              <a:t> we'll come back to this</a:t>
            </a:r>
          </a:p>
          <a:p>
            <a:r>
              <a:rPr lang="en-US" dirty="0"/>
              <a:t>Basically 90% of your code will use “s” and “t” registers.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DA7EB2-8997-424B-94CD-A1F51BF0E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40268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8D5C4-C50F-4852-8FCB-1E5BF8E96C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Keeping Your Humanity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891BB7-5CF7-465D-A4D5-53F18C610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Writing </a:t>
            </a:r>
            <a:r>
              <a:rPr lang="en-US" dirty="0" err="1"/>
              <a:t>asm</a:t>
            </a:r>
            <a:r>
              <a:rPr lang="en-US" dirty="0"/>
              <a:t> is a different way of programming than you're used to. You have to think like a machine sometimes.</a:t>
            </a:r>
          </a:p>
          <a:p>
            <a:r>
              <a:rPr lang="en-US" dirty="0"/>
              <a:t>To make the transition easier, try to </a:t>
            </a:r>
            <a:r>
              <a:rPr lang="en-US" b="1" dirty="0"/>
              <a:t>reduce your cognitive load.</a:t>
            </a:r>
            <a:endParaRPr lang="en-US" dirty="0"/>
          </a:p>
          <a:p>
            <a:pPr lvl="1"/>
            <a:r>
              <a:rPr lang="en-US" b="1" dirty="0"/>
              <a:t>cognitive load </a:t>
            </a:r>
            <a:r>
              <a:rPr lang="en-US" dirty="0"/>
              <a:t>is "the set of ideas you have to keep in your mind to perform some task."</a:t>
            </a:r>
          </a:p>
          <a:p>
            <a:pPr lvl="1"/>
            <a:r>
              <a:rPr lang="en-US" b="1" dirty="0"/>
              <a:t>high-level languages (HLLs)</a:t>
            </a:r>
            <a:r>
              <a:rPr lang="en-US" dirty="0"/>
              <a:t> reduce cognitive load by hiding the machine code, using a compiler to write it for you.</a:t>
            </a:r>
          </a:p>
          <a:p>
            <a:r>
              <a:rPr lang="en-US" dirty="0"/>
              <a:t>You can do the same thing: think about how to write a program in e.g. C, and then turn </a:t>
            </a:r>
            <a:r>
              <a:rPr lang="en-US" i="1" dirty="0"/>
              <a:t>that</a:t>
            </a:r>
            <a:r>
              <a:rPr lang="en-US" dirty="0"/>
              <a:t> into </a:t>
            </a:r>
            <a:r>
              <a:rPr lang="en-US" dirty="0" err="1"/>
              <a:t>asm</a:t>
            </a:r>
            <a:r>
              <a:rPr lang="en-US" dirty="0"/>
              <a:t>.</a:t>
            </a:r>
          </a:p>
          <a:p>
            <a:r>
              <a:rPr lang="en-US" dirty="0"/>
              <a:t>That is, write in the higher-level language (and keep it as a comment in your code!) and then translate.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C6E402-D042-42C9-BF9B-714DA3EA20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5614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FA0818-FBB5-4F92-AAB6-075240FE5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Keeping Your Humanity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4860A9-D4D3-4BE7-B1B3-69A9DA17D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28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C2E097B-897C-4598-B0B2-94CE5FA836F6}"/>
              </a:ext>
            </a:extLst>
          </p:cNvPr>
          <p:cNvGrpSpPr/>
          <p:nvPr/>
        </p:nvGrpSpPr>
        <p:grpSpPr>
          <a:xfrm>
            <a:off x="627529" y="2378336"/>
            <a:ext cx="4034282" cy="1720990"/>
            <a:chOff x="990600" y="3413760"/>
            <a:chExt cx="4034282" cy="172099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971D3D32-654B-4376-BCB8-F3368C54975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flipH="1">
              <a:off x="990600" y="3619500"/>
              <a:ext cx="1841500" cy="1515250"/>
            </a:xfrm>
            <a:prstGeom prst="rect">
              <a:avLst/>
            </a:prstGeom>
          </p:spPr>
        </p:pic>
        <p:sp>
          <p:nvSpPr>
            <p:cNvPr id="7" name="Cloud Callout 8">
              <a:extLst>
                <a:ext uri="{FF2B5EF4-FFF2-40B4-BE49-F238E27FC236}">
                  <a16:creationId xmlns:a16="http://schemas.microsoft.com/office/drawing/2014/main" id="{D92F45AB-C05A-4F43-99B9-9EAEB8005A10}"/>
                </a:ext>
              </a:extLst>
            </p:cNvPr>
            <p:cNvSpPr/>
            <p:nvPr/>
          </p:nvSpPr>
          <p:spPr>
            <a:xfrm>
              <a:off x="2931414" y="3413760"/>
              <a:ext cx="2093468" cy="1447800"/>
            </a:xfrm>
            <a:prstGeom prst="cloudCallout">
              <a:avLst>
                <a:gd name="adj1" fmla="val -77405"/>
                <a:gd name="adj2" fmla="val -5079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b="1" dirty="0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c=</a:t>
              </a:r>
              <a:r>
                <a:rPr lang="en-US" sz="3200" b="1" dirty="0" err="1">
                  <a:solidFill>
                    <a:schemeClr val="tx1"/>
                  </a:solidFill>
                  <a:latin typeface="Consolas" charset="0"/>
                  <a:ea typeface="Consolas" charset="0"/>
                  <a:cs typeface="Consolas" charset="0"/>
                </a:rPr>
                <a:t>a+b</a:t>
              </a:r>
              <a:endParaRPr lang="en-US" sz="3200" b="1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15358321-15C8-435E-A4CC-E1E5EA901F72}"/>
              </a:ext>
            </a:extLst>
          </p:cNvPr>
          <p:cNvGrpSpPr/>
          <p:nvPr/>
        </p:nvGrpSpPr>
        <p:grpSpPr>
          <a:xfrm>
            <a:off x="4761125" y="2431676"/>
            <a:ext cx="3073365" cy="523220"/>
            <a:chOff x="5124196" y="3876050"/>
            <a:chExt cx="3073365" cy="523220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073ED5E-2201-4295-9AAA-FA7E53E24211}"/>
                </a:ext>
              </a:extLst>
            </p:cNvPr>
            <p:cNvSpPr txBox="1"/>
            <p:nvPr/>
          </p:nvSpPr>
          <p:spPr>
            <a:xfrm>
              <a:off x="5844032" y="3876050"/>
              <a:ext cx="235352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add</a:t>
              </a:r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 c, a, b</a:t>
              </a:r>
            </a:p>
          </p:txBody>
        </p:sp>
        <p:sp>
          <p:nvSpPr>
            <p:cNvPr id="10" name="Right Arrow 10">
              <a:extLst>
                <a:ext uri="{FF2B5EF4-FFF2-40B4-BE49-F238E27FC236}">
                  <a16:creationId xmlns:a16="http://schemas.microsoft.com/office/drawing/2014/main" id="{2E1119FA-5321-457C-8712-39A1A5A00978}"/>
                </a:ext>
              </a:extLst>
            </p:cNvPr>
            <p:cNvSpPr/>
            <p:nvPr/>
          </p:nvSpPr>
          <p:spPr>
            <a:xfrm>
              <a:off x="5124196" y="3949347"/>
              <a:ext cx="645668" cy="376625"/>
            </a:xfrm>
            <a:prstGeom prst="rightArrow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B5F9DA1-96F7-4302-AE3B-D1970274DE57}"/>
              </a:ext>
            </a:extLst>
          </p:cNvPr>
          <p:cNvGrpSpPr/>
          <p:nvPr/>
        </p:nvGrpSpPr>
        <p:grpSpPr>
          <a:xfrm>
            <a:off x="5480961" y="2954898"/>
            <a:ext cx="2945037" cy="1273135"/>
            <a:chOff x="5844032" y="3557022"/>
            <a:chExt cx="2945037" cy="127313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3D65597-56BA-443F-B80E-E7A2D70248F0}"/>
                </a:ext>
              </a:extLst>
            </p:cNvPr>
            <p:cNvSpPr txBox="1"/>
            <p:nvPr/>
          </p:nvSpPr>
          <p:spPr>
            <a:xfrm>
              <a:off x="5844032" y="3876050"/>
              <a:ext cx="2945037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b="1" dirty="0">
                  <a:solidFill>
                    <a:srgbClr val="49701E"/>
                  </a:solidFill>
                  <a:latin typeface="Consolas" charset="0"/>
                  <a:ea typeface="Consolas" charset="0"/>
                  <a:cs typeface="Consolas" charset="0"/>
                </a:rPr>
                <a:t># c = a + b</a:t>
              </a:r>
            </a:p>
            <a:p>
              <a:r>
                <a:rPr lang="en-US" sz="28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add</a:t>
              </a:r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 s2, s0, s1</a:t>
              </a:r>
            </a:p>
          </p:txBody>
        </p:sp>
        <p:sp>
          <p:nvSpPr>
            <p:cNvPr id="13" name="Right Arrow 15">
              <a:extLst>
                <a:ext uri="{FF2B5EF4-FFF2-40B4-BE49-F238E27FC236}">
                  <a16:creationId xmlns:a16="http://schemas.microsoft.com/office/drawing/2014/main" id="{11A219FE-EF7B-4173-A734-378D482C91B8}"/>
                </a:ext>
              </a:extLst>
            </p:cNvPr>
            <p:cNvSpPr/>
            <p:nvPr/>
          </p:nvSpPr>
          <p:spPr>
            <a:xfrm rot="5400000">
              <a:off x="7005662" y="3311979"/>
              <a:ext cx="369294" cy="859380"/>
            </a:xfrm>
            <a:prstGeom prst="rightArrow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303929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AC182-E364-4D44-92C2-96B6DFF19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There and Back Again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BE108-512C-453E-B527-E646D44BE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going the other way is also useful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5926AE-7BFE-4A16-BA59-FD4F5388B3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BE2E19-EB75-4F9C-8BAB-CB30C143571B}"/>
              </a:ext>
            </a:extLst>
          </p:cNvPr>
          <p:cNvSpPr txBox="1"/>
          <p:nvPr/>
        </p:nvSpPr>
        <p:spPr>
          <a:xfrm>
            <a:off x="628650" y="1745994"/>
            <a:ext cx="373050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mul </a:t>
            </a:r>
            <a:r>
              <a:rPr lang="ro-RO" sz="3600" b="1" dirty="0">
                <a:latin typeface="Consolas" charset="0"/>
                <a:ea typeface="Consolas" charset="0"/>
                <a:cs typeface="Consolas" charset="0"/>
              </a:rPr>
              <a:t>t0, s2, 33</a:t>
            </a:r>
          </a:p>
          <a:p>
            <a:r>
              <a:rPr lang="ro-RO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div </a:t>
            </a:r>
            <a:r>
              <a:rPr lang="ro-RO" sz="3600" b="1" dirty="0">
                <a:latin typeface="Consolas" charset="0"/>
                <a:ea typeface="Consolas" charset="0"/>
                <a:cs typeface="Consolas" charset="0"/>
              </a:rPr>
              <a:t>t1, s3, s4</a:t>
            </a:r>
          </a:p>
          <a:p>
            <a:r>
              <a:rPr lang="ro-RO" sz="36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sub </a:t>
            </a:r>
            <a:r>
              <a:rPr lang="ro-RO" sz="3600" b="1" dirty="0">
                <a:latin typeface="Consolas" charset="0"/>
                <a:ea typeface="Consolas" charset="0"/>
                <a:cs typeface="Consolas" charset="0"/>
              </a:rPr>
              <a:t>s1, t0, t1</a:t>
            </a:r>
            <a:endParaRPr lang="en-US" sz="36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109CCFA-7561-4F2A-8A40-4172A8097433}"/>
              </a:ext>
            </a:extLst>
          </p:cNvPr>
          <p:cNvSpPr txBox="1"/>
          <p:nvPr/>
        </p:nvSpPr>
        <p:spPr>
          <a:xfrm>
            <a:off x="4722197" y="1765736"/>
            <a:ext cx="3223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t0 = s2 * 33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B88599-13C1-4DDC-8B38-C777935AC733}"/>
              </a:ext>
            </a:extLst>
          </p:cNvPr>
          <p:cNvSpPr txBox="1"/>
          <p:nvPr/>
        </p:nvSpPr>
        <p:spPr>
          <a:xfrm>
            <a:off x="4276592" y="1381279"/>
            <a:ext cx="41151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how would we write this in C/Java?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860781A-FF31-4E80-9F22-A8BA70E2ADD3}"/>
              </a:ext>
            </a:extLst>
          </p:cNvPr>
          <p:cNvSpPr txBox="1"/>
          <p:nvPr/>
        </p:nvSpPr>
        <p:spPr>
          <a:xfrm>
            <a:off x="4722196" y="2299992"/>
            <a:ext cx="3223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t1 = s3 / s4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E702EA-F2CC-4B22-968A-2121E4A44AC5}"/>
              </a:ext>
            </a:extLst>
          </p:cNvPr>
          <p:cNvSpPr txBox="1"/>
          <p:nvPr/>
        </p:nvSpPr>
        <p:spPr>
          <a:xfrm>
            <a:off x="4722196" y="2834248"/>
            <a:ext cx="32239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s1 = t0 </a:t>
            </a:r>
            <a:r>
              <a:rPr lang="mr-IN" sz="3600" b="1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t1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CD74389-9AB9-4C6A-8A13-5AA3653EFD50}"/>
              </a:ext>
            </a:extLst>
          </p:cNvPr>
          <p:cNvSpPr txBox="1"/>
          <p:nvPr/>
        </p:nvSpPr>
        <p:spPr>
          <a:xfrm>
            <a:off x="1466850" y="3906703"/>
            <a:ext cx="67698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s1 = (s2 * 33) </a:t>
            </a:r>
            <a:r>
              <a:rPr lang="mr-IN" sz="3600" b="1" dirty="0">
                <a:latin typeface="Consolas" charset="0"/>
                <a:ea typeface="Consolas" charset="0"/>
                <a:cs typeface="Consolas" charset="0"/>
              </a:rPr>
              <a:t>–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(s3 / s4)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1BAB69-499A-47F0-ACF8-F3D6CB1F0A37}"/>
              </a:ext>
            </a:extLst>
          </p:cNvPr>
          <p:cNvSpPr txBox="1"/>
          <p:nvPr/>
        </p:nvSpPr>
        <p:spPr>
          <a:xfrm>
            <a:off x="2921831" y="3548499"/>
            <a:ext cx="34123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or, if we rolled it all together,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8F59BF6-DC94-4F75-8BC8-BFB762353812}"/>
              </a:ext>
            </a:extLst>
          </p:cNvPr>
          <p:cNvSpPr txBox="1"/>
          <p:nvPr/>
        </p:nvSpPr>
        <p:spPr>
          <a:xfrm>
            <a:off x="3179241" y="4607643"/>
            <a:ext cx="29913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that's what this </a:t>
            </a:r>
            <a:r>
              <a:rPr lang="en-US" sz="2000" dirty="0" err="1"/>
              <a:t>asm</a:t>
            </a:r>
            <a:r>
              <a:rPr lang="en-US" sz="2000" dirty="0"/>
              <a:t> </a:t>
            </a:r>
            <a:r>
              <a:rPr lang="en-US" sz="2000" i="1" dirty="0"/>
              <a:t>does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82212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5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AECBC-C09F-463F-8493-E4E5048DC5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Programs? Instructions? What are they?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CE9EAC-B92C-4E66-8459-55B5CF6A1A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Chemistry/Physics Analogy:</a:t>
            </a:r>
          </a:p>
          <a:p>
            <a:pPr lvl="1"/>
            <a:r>
              <a:rPr lang="en-US" i="1" dirty="0"/>
              <a:t>Instructions</a:t>
            </a:r>
            <a:r>
              <a:rPr lang="en-US" dirty="0"/>
              <a:t> are “atoms” and </a:t>
            </a:r>
            <a:r>
              <a:rPr lang="en-US" i="1" dirty="0"/>
              <a:t>programs</a:t>
            </a:r>
            <a:r>
              <a:rPr lang="en-US" dirty="0"/>
              <a:t> are “molecules”</a:t>
            </a:r>
          </a:p>
          <a:p>
            <a:pPr lvl="1"/>
            <a:r>
              <a:rPr lang="en-US" dirty="0"/>
              <a:t>Molecules have structure...</a:t>
            </a:r>
          </a:p>
          <a:p>
            <a:pPr lvl="2"/>
            <a:r>
              <a:rPr lang="en-US" dirty="0"/>
              <a:t>And that structure is often functional</a:t>
            </a:r>
          </a:p>
          <a:p>
            <a:pPr lvl="2"/>
            <a:r>
              <a:rPr lang="en-US" dirty="0"/>
              <a:t>And potentially nonsense… but whatever.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B2860-B78D-4763-A273-B66338712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3</a:t>
            </a:fld>
            <a:endParaRPr lang="en-US" dirty="0"/>
          </a:p>
        </p:txBody>
      </p:sp>
      <p:pic>
        <p:nvPicPr>
          <p:cNvPr id="2050" name="Picture 2" descr="http://i.imgur.com/UiIrOa2.png">
            <a:extLst>
              <a:ext uri="{FF2B5EF4-FFF2-40B4-BE49-F238E27FC236}">
                <a16:creationId xmlns:a16="http://schemas.microsoft.com/office/drawing/2014/main" id="{A5C3825A-E16C-49A8-AA45-63D9E3542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86358" y="2407905"/>
            <a:ext cx="3928992" cy="2739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35485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67B84-1771-4356-B88C-09D01D122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Why?? (Reprise)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CBC59-8183-4170-99C8-D37E31D9843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447 is about </a:t>
            </a:r>
            <a:r>
              <a:rPr lang="en-US" b="1" dirty="0"/>
              <a:t>building a mental model of how a computer works</a:t>
            </a:r>
            <a:r>
              <a:rPr lang="en-US" dirty="0"/>
              <a:t>.</a:t>
            </a:r>
            <a:endParaRPr lang="en-US" b="1" dirty="0"/>
          </a:p>
          <a:p>
            <a:r>
              <a:rPr lang="en-US" dirty="0"/>
              <a:t>Understanding what is happening when you write code or run programs gives you a much deeper understanding:</a:t>
            </a:r>
          </a:p>
          <a:p>
            <a:pPr lvl="1"/>
            <a:r>
              <a:rPr lang="en-US" dirty="0"/>
              <a:t>“Why should I avoid using this programming language feature in this speed-critical part of my code?"</a:t>
            </a:r>
          </a:p>
          <a:p>
            <a:pPr lvl="1"/>
            <a:r>
              <a:rPr lang="en-US" dirty="0"/>
              <a:t>“Why wouldn't this crazy idea be very fast on current architectures?"</a:t>
            </a:r>
          </a:p>
          <a:p>
            <a:pPr lvl="1"/>
            <a:r>
              <a:rPr lang="en-US" dirty="0"/>
              <a:t>“This program is breaking in a really confusing way, I have to look at the </a:t>
            </a:r>
            <a:r>
              <a:rPr lang="en-US" dirty="0" err="1"/>
              <a:t>asm</a:t>
            </a:r>
            <a:r>
              <a:rPr lang="en-US" dirty="0"/>
              <a:t> to debug it"</a:t>
            </a:r>
          </a:p>
          <a:p>
            <a:r>
              <a:rPr lang="en-US" dirty="0"/>
              <a:t>This stuff is specialized but hey you're majoring/minoring in it right?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627897-6204-4E49-AEAA-4EF463A5B6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0909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4A490-4C5A-4F9E-ACBA-AD965153C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are they really, though?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0C9827-661F-4D53-B7CA-05D6ABF2DF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Instructions</a:t>
            </a:r>
            <a:r>
              <a:rPr lang="en-US" dirty="0"/>
              <a:t> are single, simple operations that a computer can carry out.</a:t>
            </a:r>
          </a:p>
          <a:p>
            <a:pPr lvl="1"/>
            <a:r>
              <a:rPr lang="en-US" dirty="0"/>
              <a:t>“add two numbers together”</a:t>
            </a:r>
          </a:p>
          <a:p>
            <a:pPr lvl="1"/>
            <a:r>
              <a:rPr lang="en-US" dirty="0"/>
              <a:t>“move a number from here to there”</a:t>
            </a:r>
          </a:p>
          <a:p>
            <a:pPr lvl="1"/>
            <a:r>
              <a:rPr lang="en-US" dirty="0"/>
              <a:t>“go to this place in the program” (jump)</a:t>
            </a:r>
          </a:p>
          <a:p>
            <a:pPr lvl="1"/>
            <a:r>
              <a:rPr lang="en-US" dirty="0"/>
              <a:t>“search this string for a character” (they can be complex)</a:t>
            </a:r>
          </a:p>
          <a:p>
            <a:pPr marL="342900" lvl="1" indent="0">
              <a:buNone/>
            </a:pPr>
            <a:endParaRPr lang="en-US" dirty="0"/>
          </a:p>
          <a:p>
            <a:r>
              <a:rPr lang="en-US" b="1" dirty="0"/>
              <a:t>Programs</a:t>
            </a:r>
            <a:r>
              <a:rPr lang="en-US" dirty="0"/>
              <a:t> are a series of these </a:t>
            </a:r>
            <a:r>
              <a:rPr lang="en-US" i="1" dirty="0"/>
              <a:t>tiny</a:t>
            </a:r>
            <a:r>
              <a:rPr lang="en-US" dirty="0"/>
              <a:t> instructions.</a:t>
            </a:r>
          </a:p>
          <a:p>
            <a:pPr lvl="1"/>
            <a:r>
              <a:rPr lang="en-US" dirty="0"/>
              <a:t>Well, how do we create these instructions?</a:t>
            </a:r>
          </a:p>
          <a:p>
            <a:pPr lvl="1"/>
            <a:r>
              <a:rPr lang="en-US" dirty="0"/>
              <a:t>How does a computer understand them?</a:t>
            </a:r>
          </a:p>
          <a:p>
            <a:pPr lvl="2"/>
            <a:r>
              <a:rPr lang="en-US" dirty="0"/>
              <a:t>(again… how does a computer understand </a:t>
            </a:r>
            <a:r>
              <a:rPr lang="en-US" i="1" dirty="0"/>
              <a:t>anything</a:t>
            </a:r>
            <a:r>
              <a:rPr lang="en-US" dirty="0"/>
              <a:t>???)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4B5CC8-885F-49BE-8BDC-A8ADB884B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2785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105E9-B62F-4D8E-8526-47F578467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Assembly vs. Machine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02C3F-6FD8-48DF-92E5-E23AC72659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machine </a:t>
            </a:r>
            <a:r>
              <a:rPr lang="en" b="1" dirty="0"/>
              <a:t>language </a:t>
            </a:r>
            <a:r>
              <a:rPr lang="en-US" b="1" dirty="0"/>
              <a:t>instructions </a:t>
            </a:r>
            <a:r>
              <a:rPr lang="en-US" dirty="0"/>
              <a:t>are</a:t>
            </a:r>
            <a:r>
              <a:rPr lang="en" dirty="0"/>
              <a:t> the </a:t>
            </a:r>
            <a:r>
              <a:rPr lang="en-US" dirty="0"/>
              <a:t>patterns of bits </a:t>
            </a:r>
            <a:r>
              <a:rPr lang="en" dirty="0"/>
              <a:t>that a processor reads to know what to do</a:t>
            </a:r>
          </a:p>
          <a:p>
            <a:r>
              <a:rPr lang="en-US" b="1" dirty="0"/>
              <a:t>assembly </a:t>
            </a:r>
            <a:r>
              <a:rPr lang="en" b="1" dirty="0"/>
              <a:t>language </a:t>
            </a:r>
            <a:r>
              <a:rPr lang="en" dirty="0"/>
              <a:t>(or </a:t>
            </a:r>
            <a:r>
              <a:rPr lang="en-US" dirty="0"/>
              <a:t>"</a:t>
            </a:r>
            <a:r>
              <a:rPr lang="en-US" b="1" dirty="0" err="1"/>
              <a:t>asm</a:t>
            </a:r>
            <a:r>
              <a:rPr lang="en-US" dirty="0"/>
              <a:t>"</a:t>
            </a:r>
            <a:r>
              <a:rPr lang="en" dirty="0"/>
              <a:t>) is a human-readable, textual representation of machine language</a:t>
            </a:r>
          </a:p>
          <a:p>
            <a:endParaRPr lang="en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4BFC33-D914-4932-965E-7BE6F4410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5</a:t>
            </a:fld>
            <a:endParaRPr lang="en-US" dirty="0"/>
          </a:p>
        </p:txBody>
      </p:sp>
      <p:graphicFrame>
        <p:nvGraphicFramePr>
          <p:cNvPr id="5" name="Shape 230">
            <a:extLst>
              <a:ext uri="{FF2B5EF4-FFF2-40B4-BE49-F238E27FC236}">
                <a16:creationId xmlns:a16="http://schemas.microsoft.com/office/drawing/2014/main" id="{8E52E913-0A1A-4B44-AAFD-FE865F1D879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3348825"/>
              </p:ext>
            </p:extLst>
          </p:nvPr>
        </p:nvGraphicFramePr>
        <p:xfrm>
          <a:off x="952500" y="2508221"/>
          <a:ext cx="7239000" cy="45717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0999"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j-lt"/>
                          <a:ea typeface="Consolas"/>
                          <a:cs typeface="Consolas"/>
                          <a:sym typeface="Consolas"/>
                        </a:rPr>
                        <a:t>MIPS </a:t>
                      </a:r>
                      <a:r>
                        <a:rPr lang="en-US" sz="1800" b="0" dirty="0" err="1">
                          <a:solidFill>
                            <a:schemeClr val="tx1"/>
                          </a:solidFill>
                          <a:latin typeface="+mj-lt"/>
                          <a:ea typeface="Consolas"/>
                          <a:cs typeface="Consolas"/>
                          <a:sym typeface="Consolas"/>
                        </a:rPr>
                        <a:t>asm</a:t>
                      </a:r>
                      <a:endParaRPr lang="en" sz="1800" b="0" dirty="0">
                        <a:solidFill>
                          <a:schemeClr val="tx1"/>
                        </a:solidFill>
                        <a:latin typeface="+mj-lt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 algn="ctr">
                        <a:spcBef>
                          <a:spcPts val="0"/>
                        </a:spcBef>
                        <a:buNone/>
                      </a:pPr>
                      <a:r>
                        <a:rPr lang="en-US" sz="1800" b="0" dirty="0">
                          <a:solidFill>
                            <a:schemeClr val="tx1"/>
                          </a:solidFill>
                          <a:latin typeface="+mj-lt"/>
                          <a:ea typeface="Consolas"/>
                          <a:cs typeface="Consolas"/>
                          <a:sym typeface="Consolas"/>
                        </a:rPr>
                        <a:t>MIPS machine language</a:t>
                      </a:r>
                      <a:endParaRPr lang="en" sz="1800" b="0" dirty="0">
                        <a:solidFill>
                          <a:schemeClr val="tx1"/>
                        </a:solidFill>
                        <a:latin typeface="+mj-lt"/>
                        <a:ea typeface="Consolas"/>
                        <a:cs typeface="Consolas"/>
                        <a:sym typeface="Consolas"/>
                      </a:endParaRPr>
                    </a:p>
                  </a:txBody>
                  <a:tcPr marL="91425" marR="91425" marT="91425" marB="914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6" name="Shape 230">
            <a:extLst>
              <a:ext uri="{FF2B5EF4-FFF2-40B4-BE49-F238E27FC236}">
                <a16:creationId xmlns:a16="http://schemas.microsoft.com/office/drawing/2014/main" id="{936FACC0-283C-43B7-87D6-FDB997883E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0653959"/>
              </p:ext>
            </p:extLst>
          </p:nvPr>
        </p:nvGraphicFramePr>
        <p:xfrm>
          <a:off x="952500" y="3690685"/>
          <a:ext cx="7239000" cy="731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697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solidFill>
                            <a:srgbClr val="85200C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add</a:t>
                      </a:r>
                      <a:r>
                        <a:rPr lang="en" sz="1800" b="1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t2, s2, t0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000000 10010 01000 01010 00000 100000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&lt;math&gt;   s2    t0    t2   n/a    add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7" name="Shape 230">
            <a:extLst>
              <a:ext uri="{FF2B5EF4-FFF2-40B4-BE49-F238E27FC236}">
                <a16:creationId xmlns:a16="http://schemas.microsoft.com/office/drawing/2014/main" id="{3528E87C-F22D-4C7A-9F04-79366E46243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4375537"/>
              </p:ext>
            </p:extLst>
          </p:nvPr>
        </p:nvGraphicFramePr>
        <p:xfrm>
          <a:off x="952500" y="2959195"/>
          <a:ext cx="7239000" cy="731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7053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 err="1">
                          <a:solidFill>
                            <a:srgbClr val="99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lw</a:t>
                      </a:r>
                      <a:r>
                        <a:rPr lang="en" sz="1800" b="1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t0, </a:t>
                      </a:r>
                      <a:r>
                        <a:rPr lang="en" sz="1800" b="1" dirty="0">
                          <a:solidFill>
                            <a:srgbClr val="38761D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1200</a:t>
                      </a:r>
                      <a:r>
                        <a:rPr lang="en" sz="1800" b="1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(t1)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100011 01001 01000 0000010010110000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</a:t>
                      </a:r>
                      <a:r>
                        <a:rPr lang="en" sz="1800" b="1" dirty="0" err="1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lw</a:t>
                      </a:r>
                      <a:r>
                        <a:rPr lang="en" sz="1800" b="1" dirty="0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 t1    t0        1200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8" name="Shape 230">
            <a:extLst>
              <a:ext uri="{FF2B5EF4-FFF2-40B4-BE49-F238E27FC236}">
                <a16:creationId xmlns:a16="http://schemas.microsoft.com/office/drawing/2014/main" id="{3A4D7BE0-38A0-4A55-B41B-09CBC4D8216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9908436"/>
              </p:ext>
            </p:extLst>
          </p:nvPr>
        </p:nvGraphicFramePr>
        <p:xfrm>
          <a:off x="952500" y="4415979"/>
          <a:ext cx="7239000" cy="731490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2315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9237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6975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 err="1">
                          <a:solidFill>
                            <a:srgbClr val="85200C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sw</a:t>
                      </a:r>
                      <a:r>
                        <a:rPr lang="en" sz="1800" b="1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t2, </a:t>
                      </a:r>
                      <a:r>
                        <a:rPr lang="en" sz="1800" b="1" dirty="0">
                          <a:solidFill>
                            <a:srgbClr val="38761D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1200</a:t>
                      </a:r>
                      <a:r>
                        <a:rPr lang="en" sz="1800" b="1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(t1)</a:t>
                      </a:r>
                    </a:p>
                  </a:txBody>
                  <a:tcPr marL="91425" marR="91425" marT="91425" marB="91425" anchor="ctr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101011 01001 01010 0000010010110000</a:t>
                      </a:r>
                    </a:p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" sz="1800" b="1" dirty="0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</a:t>
                      </a:r>
                      <a:r>
                        <a:rPr lang="en" sz="1800" b="1" dirty="0" err="1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sw</a:t>
                      </a:r>
                      <a:r>
                        <a:rPr lang="en" sz="1800" b="1" dirty="0">
                          <a:solidFill>
                            <a:srgbClr val="FF0000"/>
                          </a:solidFill>
                          <a:latin typeface="Consolas"/>
                          <a:ea typeface="Consolas"/>
                          <a:cs typeface="Consolas"/>
                          <a:sym typeface="Consolas"/>
                        </a:rPr>
                        <a:t>     t1    t2        1200</a:t>
                      </a:r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7046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134D8-68BB-4A99-A066-9BC8D27F3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about “compilers”?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A54064-220D-428E-8D0E-9CF4A6169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Right Arrow 20">
            <a:extLst>
              <a:ext uri="{FF2B5EF4-FFF2-40B4-BE49-F238E27FC236}">
                <a16:creationId xmlns:a16="http://schemas.microsoft.com/office/drawing/2014/main" id="{8BAE2041-8EBC-40D0-9CB3-CAA5BC5C5DE4}"/>
              </a:ext>
            </a:extLst>
          </p:cNvPr>
          <p:cNvSpPr/>
          <p:nvPr/>
        </p:nvSpPr>
        <p:spPr>
          <a:xfrm>
            <a:off x="2594064" y="1262360"/>
            <a:ext cx="348824" cy="838200"/>
          </a:xfrm>
          <a:prstGeom prst="rightArrow">
            <a:avLst/>
          </a:prstGeom>
          <a:solidFill>
            <a:srgbClr val="CE414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Right Arrow 21">
            <a:extLst>
              <a:ext uri="{FF2B5EF4-FFF2-40B4-BE49-F238E27FC236}">
                <a16:creationId xmlns:a16="http://schemas.microsoft.com/office/drawing/2014/main" id="{4AA4DC37-0AE4-4CAA-ADB3-3AE3144A56F2}"/>
              </a:ext>
            </a:extLst>
          </p:cNvPr>
          <p:cNvSpPr/>
          <p:nvPr/>
        </p:nvSpPr>
        <p:spPr>
          <a:xfrm>
            <a:off x="4606615" y="1262360"/>
            <a:ext cx="348824" cy="838200"/>
          </a:xfrm>
          <a:prstGeom prst="rightArrow">
            <a:avLst/>
          </a:prstGeom>
          <a:solidFill>
            <a:srgbClr val="CE414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Right Arrow 22">
            <a:extLst>
              <a:ext uri="{FF2B5EF4-FFF2-40B4-BE49-F238E27FC236}">
                <a16:creationId xmlns:a16="http://schemas.microsoft.com/office/drawing/2014/main" id="{94B46941-A3C7-4A96-AD91-3125FD74AA70}"/>
              </a:ext>
            </a:extLst>
          </p:cNvPr>
          <p:cNvSpPr/>
          <p:nvPr/>
        </p:nvSpPr>
        <p:spPr>
          <a:xfrm>
            <a:off x="6611251" y="3499936"/>
            <a:ext cx="348824" cy="838200"/>
          </a:xfrm>
          <a:prstGeom prst="rightArrow">
            <a:avLst/>
          </a:prstGeom>
          <a:solidFill>
            <a:srgbClr val="CE414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8" name="Right Arrow 23">
            <a:extLst>
              <a:ext uri="{FF2B5EF4-FFF2-40B4-BE49-F238E27FC236}">
                <a16:creationId xmlns:a16="http://schemas.microsoft.com/office/drawing/2014/main" id="{8FFFFF8A-ACD9-4D9F-B6FA-A3612BFF94D2}"/>
              </a:ext>
            </a:extLst>
          </p:cNvPr>
          <p:cNvSpPr/>
          <p:nvPr/>
        </p:nvSpPr>
        <p:spPr>
          <a:xfrm rot="5400000">
            <a:off x="5545560" y="2638762"/>
            <a:ext cx="348824" cy="838200"/>
          </a:xfrm>
          <a:prstGeom prst="rightArrow">
            <a:avLst/>
          </a:prstGeom>
          <a:solidFill>
            <a:srgbClr val="CE414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pic>
        <p:nvPicPr>
          <p:cNvPr id="9" name="Shape 268">
            <a:extLst>
              <a:ext uri="{FF2B5EF4-FFF2-40B4-BE49-F238E27FC236}">
                <a16:creationId xmlns:a16="http://schemas.microsoft.com/office/drawing/2014/main" id="{6A4C03FF-CCCA-45C3-8DD8-8009F13DDB54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l="41002" t="55594" r="34188" b="11623"/>
          <a:stretch/>
        </p:blipFill>
        <p:spPr>
          <a:xfrm>
            <a:off x="7063859" y="3303574"/>
            <a:ext cx="1474608" cy="1302224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Shape 269">
            <a:extLst>
              <a:ext uri="{FF2B5EF4-FFF2-40B4-BE49-F238E27FC236}">
                <a16:creationId xmlns:a16="http://schemas.microsoft.com/office/drawing/2014/main" id="{62B5DD9A-F566-4F73-A341-F76814705ACA}"/>
              </a:ext>
            </a:extLst>
          </p:cNvPr>
          <p:cNvSpPr/>
          <p:nvPr/>
        </p:nvSpPr>
        <p:spPr>
          <a:xfrm>
            <a:off x="544613" y="975886"/>
            <a:ext cx="2090100" cy="1721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" name="Shape 270">
            <a:extLst>
              <a:ext uri="{FF2B5EF4-FFF2-40B4-BE49-F238E27FC236}">
                <a16:creationId xmlns:a16="http://schemas.microsoft.com/office/drawing/2014/main" id="{559F9F6E-0DF3-4534-A11B-DB9AD43E20F5}"/>
              </a:ext>
            </a:extLst>
          </p:cNvPr>
          <p:cNvSpPr/>
          <p:nvPr/>
        </p:nvSpPr>
        <p:spPr>
          <a:xfrm>
            <a:off x="2945463" y="975886"/>
            <a:ext cx="1728000" cy="1721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2" name="Shape 271">
            <a:extLst>
              <a:ext uri="{FF2B5EF4-FFF2-40B4-BE49-F238E27FC236}">
                <a16:creationId xmlns:a16="http://schemas.microsoft.com/office/drawing/2014/main" id="{FD02B043-5643-4AF7-9B8C-1A60C34AAB8C}"/>
              </a:ext>
            </a:extLst>
          </p:cNvPr>
          <p:cNvSpPr/>
          <p:nvPr/>
        </p:nvSpPr>
        <p:spPr>
          <a:xfrm>
            <a:off x="4860988" y="975886"/>
            <a:ext cx="1728000" cy="1980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" name="Shape 272">
            <a:extLst>
              <a:ext uri="{FF2B5EF4-FFF2-40B4-BE49-F238E27FC236}">
                <a16:creationId xmlns:a16="http://schemas.microsoft.com/office/drawing/2014/main" id="{84E22071-6B7B-40AE-94C0-56FE4ACA5037}"/>
              </a:ext>
            </a:extLst>
          </p:cNvPr>
          <p:cNvSpPr/>
          <p:nvPr/>
        </p:nvSpPr>
        <p:spPr>
          <a:xfrm>
            <a:off x="4867163" y="3245036"/>
            <a:ext cx="1728000" cy="1721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" name="Shape 273">
            <a:extLst>
              <a:ext uri="{FF2B5EF4-FFF2-40B4-BE49-F238E27FC236}">
                <a16:creationId xmlns:a16="http://schemas.microsoft.com/office/drawing/2014/main" id="{2194EDCB-C082-4107-B99F-DEB15BCBEA4D}"/>
              </a:ext>
            </a:extLst>
          </p:cNvPr>
          <p:cNvSpPr/>
          <p:nvPr/>
        </p:nvSpPr>
        <p:spPr>
          <a:xfrm>
            <a:off x="6976163" y="3245036"/>
            <a:ext cx="1650000" cy="1721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31606FC-6086-42A8-A269-DC3FA4201CA8}"/>
              </a:ext>
            </a:extLst>
          </p:cNvPr>
          <p:cNvSpPr txBox="1"/>
          <p:nvPr/>
        </p:nvSpPr>
        <p:spPr>
          <a:xfrm>
            <a:off x="578739" y="1098236"/>
            <a:ext cx="1981199" cy="120032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#include &lt;</a:t>
            </a:r>
            <a:r>
              <a:rPr lang="en-US" sz="1200" b="1" dirty="0" err="1">
                <a:latin typeface="Consolas" charset="0"/>
                <a:ea typeface="Consolas" charset="0"/>
                <a:cs typeface="Consolas" charset="0"/>
              </a:rPr>
              <a:t>stdio.h</a:t>
            </a:r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&gt;</a:t>
            </a:r>
          </a:p>
          <a:p>
            <a:endParaRPr lang="en-US" sz="1200" b="1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b="1" dirty="0" err="1"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 main() {</a:t>
            </a:r>
          </a:p>
          <a:p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200" b="1" dirty="0" err="1">
                <a:latin typeface="Consolas" charset="0"/>
                <a:ea typeface="Consolas" charset="0"/>
                <a:cs typeface="Consolas" charset="0"/>
              </a:rPr>
              <a:t>printf</a:t>
            </a:r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("hello!");</a:t>
            </a:r>
          </a:p>
          <a:p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  return 0;</a:t>
            </a:r>
          </a:p>
          <a:p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4E2E735-1F97-4DDA-9715-530ECDA2A15D}"/>
              </a:ext>
            </a:extLst>
          </p:cNvPr>
          <p:cNvSpPr/>
          <p:nvPr/>
        </p:nvSpPr>
        <p:spPr>
          <a:xfrm>
            <a:off x="3015713" y="1098236"/>
            <a:ext cx="1522050" cy="1230924"/>
          </a:xfrm>
          <a:prstGeom prst="ellips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gcc</a:t>
            </a:r>
            <a:endParaRPr lang="en-US" sz="2000" b="1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26EEE2A-38E8-4D00-8CEA-489AED563686}"/>
              </a:ext>
            </a:extLst>
          </p:cNvPr>
          <p:cNvSpPr/>
          <p:nvPr/>
        </p:nvSpPr>
        <p:spPr>
          <a:xfrm>
            <a:off x="4963963" y="3303574"/>
            <a:ext cx="1522050" cy="1230924"/>
          </a:xfrm>
          <a:prstGeom prst="ellips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ld</a:t>
            </a:r>
            <a:endParaRPr lang="en-US" sz="2000" b="1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2F524C8-4E2E-4915-927C-BC1161187E32}"/>
              </a:ext>
            </a:extLst>
          </p:cNvPr>
          <p:cNvSpPr txBox="1"/>
          <p:nvPr/>
        </p:nvSpPr>
        <p:spPr>
          <a:xfrm>
            <a:off x="5077288" y="1175089"/>
            <a:ext cx="1295400" cy="10772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600" b="1" dirty="0" err="1">
                <a:latin typeface="Consolas" charset="0"/>
                <a:ea typeface="Consolas" charset="0"/>
                <a:cs typeface="Consolas" charset="0"/>
              </a:rPr>
              <a:t>hello.o</a:t>
            </a:r>
            <a:endParaRPr lang="en-US" sz="1600" b="1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600" b="1" dirty="0" err="1">
                <a:latin typeface="Consolas" charset="0"/>
                <a:ea typeface="Consolas" charset="0"/>
                <a:cs typeface="Consolas" charset="0"/>
              </a:rPr>
              <a:t>libc.a</a:t>
            </a:r>
            <a:endParaRPr lang="en-US" sz="1600" b="1" dirty="0">
              <a:latin typeface="Consolas" charset="0"/>
              <a:ea typeface="Consolas" charset="0"/>
              <a:cs typeface="Consolas" charset="0"/>
            </a:endParaRPr>
          </a:p>
          <a:p>
            <a:endParaRPr lang="en-US" sz="1600" b="1" dirty="0">
              <a:latin typeface="Consolas" charset="0"/>
              <a:ea typeface="Consolas" charset="0"/>
              <a:cs typeface="Consolas" charset="0"/>
            </a:endParaRPr>
          </a:p>
          <a:p>
            <a:endParaRPr lang="en-US" sz="16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13A51C-6033-4359-BF67-C46EEE233418}"/>
              </a:ext>
            </a:extLst>
          </p:cNvPr>
          <p:cNvSpPr txBox="1"/>
          <p:nvPr/>
        </p:nvSpPr>
        <p:spPr>
          <a:xfrm>
            <a:off x="578738" y="2327954"/>
            <a:ext cx="198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Source Code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A9C1E88-6E8B-47CD-97D6-57DC29705AD7}"/>
              </a:ext>
            </a:extLst>
          </p:cNvPr>
          <p:cNvSpPr txBox="1"/>
          <p:nvPr/>
        </p:nvSpPr>
        <p:spPr>
          <a:xfrm>
            <a:off x="2818863" y="2323107"/>
            <a:ext cx="198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Compiler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AB548F-F14E-4F45-BC98-0B669968B11D}"/>
              </a:ext>
            </a:extLst>
          </p:cNvPr>
          <p:cNvSpPr txBox="1"/>
          <p:nvPr/>
        </p:nvSpPr>
        <p:spPr>
          <a:xfrm>
            <a:off x="4729372" y="2296894"/>
            <a:ext cx="198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Object Files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05ECDE-CBEA-423D-AA21-52375CAEEAAB}"/>
              </a:ext>
            </a:extLst>
          </p:cNvPr>
          <p:cNvSpPr txBox="1"/>
          <p:nvPr/>
        </p:nvSpPr>
        <p:spPr>
          <a:xfrm>
            <a:off x="4743083" y="4534498"/>
            <a:ext cx="198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/>
              <a:t>Linker</a:t>
            </a:r>
            <a:endParaRPr lang="en-US" sz="1800" b="1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427736D-8E45-41A5-881E-9B51841E9F03}"/>
              </a:ext>
            </a:extLst>
          </p:cNvPr>
          <p:cNvSpPr txBox="1"/>
          <p:nvPr/>
        </p:nvSpPr>
        <p:spPr>
          <a:xfrm>
            <a:off x="6808499" y="4534498"/>
            <a:ext cx="198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Executable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0F1C091-87AE-488D-840D-3595C0601C19}"/>
              </a:ext>
            </a:extLst>
          </p:cNvPr>
          <p:cNvGrpSpPr/>
          <p:nvPr/>
        </p:nvGrpSpPr>
        <p:grpSpPr>
          <a:xfrm>
            <a:off x="606573" y="2879750"/>
            <a:ext cx="3216488" cy="886102"/>
            <a:chOff x="457200" y="3968032"/>
            <a:chExt cx="3216488" cy="886102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DBDE04E-D9D2-4BFD-800A-76F12B3F7C31}"/>
                </a:ext>
              </a:extLst>
            </p:cNvPr>
            <p:cNvSpPr txBox="1"/>
            <p:nvPr/>
          </p:nvSpPr>
          <p:spPr>
            <a:xfrm>
              <a:off x="457200" y="4023137"/>
              <a:ext cx="31242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ea typeface="Consolas" charset="0"/>
                  <a:cs typeface="Consolas" charset="0"/>
                </a:rPr>
                <a:t>converts C code to machine code</a:t>
              </a:r>
              <a:endParaRPr lang="en-US" sz="5400" dirty="0">
                <a:ea typeface="Consolas" charset="0"/>
                <a:cs typeface="Consolas" charset="0"/>
              </a:endParaRPr>
            </a:p>
          </p:txBody>
        </p:sp>
        <p:cxnSp>
          <p:nvCxnSpPr>
            <p:cNvPr id="26" name="Curved Connector 31">
              <a:extLst>
                <a:ext uri="{FF2B5EF4-FFF2-40B4-BE49-F238E27FC236}">
                  <a16:creationId xmlns:a16="http://schemas.microsoft.com/office/drawing/2014/main" id="{005BA9EC-D1C3-486C-9233-9BF639619C45}"/>
                </a:ext>
              </a:extLst>
            </p:cNvPr>
            <p:cNvCxnSpPr/>
            <p:nvPr/>
          </p:nvCxnSpPr>
          <p:spPr>
            <a:xfrm rot="10800000" flipH="1">
              <a:off x="3521288" y="3968032"/>
              <a:ext cx="152400" cy="276806"/>
            </a:xfrm>
            <a:prstGeom prst="curvedConnector2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EC98EAF6-A75B-478A-995C-56B9F6C30614}"/>
              </a:ext>
            </a:extLst>
          </p:cNvPr>
          <p:cNvGrpSpPr/>
          <p:nvPr/>
        </p:nvGrpSpPr>
        <p:grpSpPr>
          <a:xfrm>
            <a:off x="131750" y="3820957"/>
            <a:ext cx="4619348" cy="830997"/>
            <a:chOff x="44337" y="4016307"/>
            <a:chExt cx="4619348" cy="83099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716846A2-A4D9-4128-9206-1735523F530A}"/>
                </a:ext>
              </a:extLst>
            </p:cNvPr>
            <p:cNvSpPr txBox="1"/>
            <p:nvPr/>
          </p:nvSpPr>
          <p:spPr>
            <a:xfrm>
              <a:off x="44337" y="4016307"/>
              <a:ext cx="4182382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ea typeface="Consolas" charset="0"/>
                  <a:cs typeface="Consolas" charset="0"/>
                </a:rPr>
                <a:t>sticks pieces of machine code together to make a program</a:t>
              </a:r>
              <a:endParaRPr lang="en-US" sz="5400" dirty="0">
                <a:ea typeface="Consolas" charset="0"/>
                <a:cs typeface="Consolas" charset="0"/>
              </a:endParaRPr>
            </a:p>
          </p:txBody>
        </p:sp>
        <p:cxnSp>
          <p:nvCxnSpPr>
            <p:cNvPr id="29" name="Curved Connector 34">
              <a:extLst>
                <a:ext uri="{FF2B5EF4-FFF2-40B4-BE49-F238E27FC236}">
                  <a16:creationId xmlns:a16="http://schemas.microsoft.com/office/drawing/2014/main" id="{99BC4EAF-A9C7-4C97-B9B1-6BF358021A98}"/>
                </a:ext>
              </a:extLst>
            </p:cNvPr>
            <p:cNvCxnSpPr/>
            <p:nvPr/>
          </p:nvCxnSpPr>
          <p:spPr>
            <a:xfrm flipV="1">
              <a:off x="4013854" y="4224369"/>
              <a:ext cx="649831" cy="317420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1CDC9013-81F5-4398-A0FE-9DD304083CE1}"/>
              </a:ext>
            </a:extLst>
          </p:cNvPr>
          <p:cNvSpPr txBox="1"/>
          <p:nvPr/>
        </p:nvSpPr>
        <p:spPr>
          <a:xfrm>
            <a:off x="6976163" y="1321542"/>
            <a:ext cx="1813535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(for more information, take CS0449!)</a:t>
            </a:r>
          </a:p>
        </p:txBody>
      </p:sp>
    </p:spTree>
    <p:extLst>
      <p:ext uri="{BB962C8B-B14F-4D97-AF65-F5344CB8AC3E}">
        <p14:creationId xmlns:p14="http://schemas.microsoft.com/office/powerpoint/2010/main" val="166901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814C66-279D-43EE-BB2B-C09B246D5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Virtual Machines?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4F53BC-04CE-420B-9BBF-419AAB2E1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7</a:t>
            </a:fld>
            <a:endParaRPr lang="en-US" dirty="0"/>
          </a:p>
        </p:txBody>
      </p:sp>
      <p:sp>
        <p:nvSpPr>
          <p:cNvPr id="5" name="Right Arrow 18">
            <a:extLst>
              <a:ext uri="{FF2B5EF4-FFF2-40B4-BE49-F238E27FC236}">
                <a16:creationId xmlns:a16="http://schemas.microsoft.com/office/drawing/2014/main" id="{F4FD124E-5EAF-4A66-8052-D8A3B76F55C3}"/>
              </a:ext>
            </a:extLst>
          </p:cNvPr>
          <p:cNvSpPr/>
          <p:nvPr/>
        </p:nvSpPr>
        <p:spPr>
          <a:xfrm>
            <a:off x="2587390" y="1151181"/>
            <a:ext cx="348824" cy="838200"/>
          </a:xfrm>
          <a:prstGeom prst="rightArrow">
            <a:avLst/>
          </a:prstGeom>
          <a:solidFill>
            <a:srgbClr val="CE414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6" name="Right Arrow 19">
            <a:extLst>
              <a:ext uri="{FF2B5EF4-FFF2-40B4-BE49-F238E27FC236}">
                <a16:creationId xmlns:a16="http://schemas.microsoft.com/office/drawing/2014/main" id="{36622C1F-A2CD-46C4-9B11-15A644434E20}"/>
              </a:ext>
            </a:extLst>
          </p:cNvPr>
          <p:cNvSpPr/>
          <p:nvPr/>
        </p:nvSpPr>
        <p:spPr>
          <a:xfrm>
            <a:off x="4599941" y="1151181"/>
            <a:ext cx="348824" cy="838200"/>
          </a:xfrm>
          <a:prstGeom prst="rightArrow">
            <a:avLst/>
          </a:prstGeom>
          <a:solidFill>
            <a:srgbClr val="CE414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7" name="Right Arrow 20">
            <a:extLst>
              <a:ext uri="{FF2B5EF4-FFF2-40B4-BE49-F238E27FC236}">
                <a16:creationId xmlns:a16="http://schemas.microsoft.com/office/drawing/2014/main" id="{89621A85-805E-40A4-B463-F47E698C4D9F}"/>
              </a:ext>
            </a:extLst>
          </p:cNvPr>
          <p:cNvSpPr/>
          <p:nvPr/>
        </p:nvSpPr>
        <p:spPr>
          <a:xfrm>
            <a:off x="6529200" y="3388757"/>
            <a:ext cx="348824" cy="838200"/>
          </a:xfrm>
          <a:prstGeom prst="rightArrow">
            <a:avLst/>
          </a:prstGeom>
          <a:solidFill>
            <a:srgbClr val="CE414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8" name="Right Arrow 21">
            <a:extLst>
              <a:ext uri="{FF2B5EF4-FFF2-40B4-BE49-F238E27FC236}">
                <a16:creationId xmlns:a16="http://schemas.microsoft.com/office/drawing/2014/main" id="{E1DE6200-E690-408F-8E5C-6A74365D08A8}"/>
              </a:ext>
            </a:extLst>
          </p:cNvPr>
          <p:cNvSpPr/>
          <p:nvPr/>
        </p:nvSpPr>
        <p:spPr>
          <a:xfrm rot="5400000">
            <a:off x="5538886" y="2582893"/>
            <a:ext cx="348824" cy="838200"/>
          </a:xfrm>
          <a:prstGeom prst="rightArrow">
            <a:avLst/>
          </a:prstGeom>
          <a:solidFill>
            <a:srgbClr val="CE414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9" name="Right Arrow 34">
            <a:extLst>
              <a:ext uri="{FF2B5EF4-FFF2-40B4-BE49-F238E27FC236}">
                <a16:creationId xmlns:a16="http://schemas.microsoft.com/office/drawing/2014/main" id="{0B6CE07B-8D7F-461B-B7D1-CC444D72B06B}"/>
              </a:ext>
            </a:extLst>
          </p:cNvPr>
          <p:cNvSpPr/>
          <p:nvPr/>
        </p:nvSpPr>
        <p:spPr>
          <a:xfrm rot="16200000">
            <a:off x="7532411" y="2492469"/>
            <a:ext cx="348824" cy="838200"/>
          </a:xfrm>
          <a:prstGeom prst="rightArrow">
            <a:avLst/>
          </a:prstGeom>
          <a:solidFill>
            <a:srgbClr val="CE4143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/>
          </a:p>
        </p:txBody>
      </p:sp>
      <p:sp>
        <p:nvSpPr>
          <p:cNvPr id="10" name="Shape 281">
            <a:extLst>
              <a:ext uri="{FF2B5EF4-FFF2-40B4-BE49-F238E27FC236}">
                <a16:creationId xmlns:a16="http://schemas.microsoft.com/office/drawing/2014/main" id="{3E6D9B27-4ECF-491D-81E7-A5AFB9666DBF}"/>
              </a:ext>
            </a:extLst>
          </p:cNvPr>
          <p:cNvSpPr/>
          <p:nvPr/>
        </p:nvSpPr>
        <p:spPr>
          <a:xfrm>
            <a:off x="519299" y="846381"/>
            <a:ext cx="2090100" cy="1721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1" name="Shape 282">
            <a:extLst>
              <a:ext uri="{FF2B5EF4-FFF2-40B4-BE49-F238E27FC236}">
                <a16:creationId xmlns:a16="http://schemas.microsoft.com/office/drawing/2014/main" id="{469CB383-2605-453C-B6F4-C68FDFD982BD}"/>
              </a:ext>
            </a:extLst>
          </p:cNvPr>
          <p:cNvSpPr/>
          <p:nvPr/>
        </p:nvSpPr>
        <p:spPr>
          <a:xfrm>
            <a:off x="2920149" y="846381"/>
            <a:ext cx="1728000" cy="1721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2" name="Shape 283">
            <a:extLst>
              <a:ext uri="{FF2B5EF4-FFF2-40B4-BE49-F238E27FC236}">
                <a16:creationId xmlns:a16="http://schemas.microsoft.com/office/drawing/2014/main" id="{4541522E-A822-4480-9768-3D058F913CA1}"/>
              </a:ext>
            </a:extLst>
          </p:cNvPr>
          <p:cNvSpPr/>
          <p:nvPr/>
        </p:nvSpPr>
        <p:spPr>
          <a:xfrm>
            <a:off x="4835674" y="846381"/>
            <a:ext cx="1728000" cy="19803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3" name="Shape 284">
            <a:extLst>
              <a:ext uri="{FF2B5EF4-FFF2-40B4-BE49-F238E27FC236}">
                <a16:creationId xmlns:a16="http://schemas.microsoft.com/office/drawing/2014/main" id="{8E32E0E6-D41F-4707-92B6-10BD7180B84A}"/>
              </a:ext>
            </a:extLst>
          </p:cNvPr>
          <p:cNvSpPr/>
          <p:nvPr/>
        </p:nvSpPr>
        <p:spPr>
          <a:xfrm>
            <a:off x="4841849" y="3115531"/>
            <a:ext cx="1728000" cy="1721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4" name="Shape 286">
            <a:extLst>
              <a:ext uri="{FF2B5EF4-FFF2-40B4-BE49-F238E27FC236}">
                <a16:creationId xmlns:a16="http://schemas.microsoft.com/office/drawing/2014/main" id="{DBF3D107-505A-4CA9-B4B2-F24E3F18A084}"/>
              </a:ext>
            </a:extLst>
          </p:cNvPr>
          <p:cNvSpPr/>
          <p:nvPr/>
        </p:nvSpPr>
        <p:spPr>
          <a:xfrm>
            <a:off x="6882549" y="3115531"/>
            <a:ext cx="1650000" cy="18771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5" name="Shape 287">
            <a:extLst>
              <a:ext uri="{FF2B5EF4-FFF2-40B4-BE49-F238E27FC236}">
                <a16:creationId xmlns:a16="http://schemas.microsoft.com/office/drawing/2014/main" id="{20BC2E4A-A3B1-4CE2-97A8-CA89A27DC519}"/>
              </a:ext>
            </a:extLst>
          </p:cNvPr>
          <p:cNvSpPr/>
          <p:nvPr/>
        </p:nvSpPr>
        <p:spPr>
          <a:xfrm>
            <a:off x="6806349" y="846381"/>
            <a:ext cx="1728000" cy="1721400"/>
          </a:xfrm>
          <a:prstGeom prst="rect">
            <a:avLst/>
          </a:prstGeom>
          <a:noFill/>
          <a:ln w="38100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endParaRPr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DA0BD62-4D3C-41A3-997F-ADCF965B21D9}"/>
              </a:ext>
            </a:extLst>
          </p:cNvPr>
          <p:cNvSpPr txBox="1"/>
          <p:nvPr/>
        </p:nvSpPr>
        <p:spPr>
          <a:xfrm>
            <a:off x="572065" y="987057"/>
            <a:ext cx="1981199" cy="1200329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class Hello {</a:t>
            </a:r>
          </a:p>
          <a:p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  public static void </a:t>
            </a:r>
          </a:p>
          <a:p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b="1" dirty="0" err="1">
                <a:latin typeface="Consolas" charset="0"/>
                <a:ea typeface="Consolas" charset="0"/>
                <a:cs typeface="Consolas" charset="0"/>
              </a:rPr>
              <a:t>System.out.printl</a:t>
            </a:r>
            <a:endParaRPr lang="en-US" sz="1200" b="1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  }</a:t>
            </a:r>
          </a:p>
          <a:p>
            <a:r>
              <a:rPr lang="en-US" sz="1200" b="1" dirty="0">
                <a:latin typeface="Consolas" charset="0"/>
                <a:ea typeface="Consolas" charset="0"/>
                <a:cs typeface="Consolas" charset="0"/>
              </a:rPr>
              <a:t>}</a:t>
            </a:r>
          </a:p>
          <a:p>
            <a:endParaRPr lang="en-US" sz="12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813CB1F-E04F-4B9B-9AC3-D8345A4DB188}"/>
              </a:ext>
            </a:extLst>
          </p:cNvPr>
          <p:cNvSpPr/>
          <p:nvPr/>
        </p:nvSpPr>
        <p:spPr>
          <a:xfrm>
            <a:off x="3009039" y="987057"/>
            <a:ext cx="1522050" cy="1230924"/>
          </a:xfrm>
          <a:prstGeom prst="ellips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 err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javac</a:t>
            </a:r>
            <a:endParaRPr lang="en-US" sz="2000" b="1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26E1342A-95F0-49D9-9635-270F3953BAEB}"/>
              </a:ext>
            </a:extLst>
          </p:cNvPr>
          <p:cNvSpPr/>
          <p:nvPr/>
        </p:nvSpPr>
        <p:spPr>
          <a:xfrm>
            <a:off x="4957289" y="3192395"/>
            <a:ext cx="1522050" cy="1230924"/>
          </a:xfrm>
          <a:prstGeom prst="ellips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java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E4B958-33DA-4B9B-9A16-E05EE50718EC}"/>
              </a:ext>
            </a:extLst>
          </p:cNvPr>
          <p:cNvSpPr txBox="1"/>
          <p:nvPr/>
        </p:nvSpPr>
        <p:spPr>
          <a:xfrm>
            <a:off x="5070614" y="1063910"/>
            <a:ext cx="1295400" cy="11695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err="1">
                <a:latin typeface="Consolas" charset="0"/>
                <a:ea typeface="Consolas" charset="0"/>
                <a:cs typeface="Consolas" charset="0"/>
              </a:rPr>
              <a:t>Hello.class</a:t>
            </a:r>
            <a:endParaRPr lang="en-US" sz="1400" b="1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400" b="1" dirty="0" err="1">
                <a:latin typeface="Consolas" charset="0"/>
                <a:ea typeface="Consolas" charset="0"/>
                <a:cs typeface="Consolas" charset="0"/>
              </a:rPr>
              <a:t>Hello.jar</a:t>
            </a:r>
            <a:endParaRPr lang="en-US" sz="1400" b="1" dirty="0">
              <a:latin typeface="Consolas" charset="0"/>
              <a:ea typeface="Consolas" charset="0"/>
              <a:cs typeface="Consolas" charset="0"/>
            </a:endParaRPr>
          </a:p>
          <a:p>
            <a:endParaRPr lang="en-US" sz="1400" b="1" dirty="0">
              <a:latin typeface="Consolas" charset="0"/>
              <a:ea typeface="Consolas" charset="0"/>
              <a:cs typeface="Consolas" charset="0"/>
            </a:endParaRPr>
          </a:p>
          <a:p>
            <a:endParaRPr lang="en-US" sz="1400" b="1" dirty="0">
              <a:latin typeface="Consolas" charset="0"/>
              <a:ea typeface="Consolas" charset="0"/>
              <a:cs typeface="Consolas" charset="0"/>
            </a:endParaRPr>
          </a:p>
          <a:p>
            <a:endParaRPr lang="en-US" sz="14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B86C000-CB51-44CC-B41F-40807B5FC3F0}"/>
              </a:ext>
            </a:extLst>
          </p:cNvPr>
          <p:cNvSpPr txBox="1"/>
          <p:nvPr/>
        </p:nvSpPr>
        <p:spPr>
          <a:xfrm>
            <a:off x="572064" y="2216775"/>
            <a:ext cx="198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Source Code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4799E6B3-0BC7-4A6E-8820-2308A53CB25B}"/>
              </a:ext>
            </a:extLst>
          </p:cNvPr>
          <p:cNvSpPr txBox="1"/>
          <p:nvPr/>
        </p:nvSpPr>
        <p:spPr>
          <a:xfrm>
            <a:off x="2812189" y="2211928"/>
            <a:ext cx="198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Compiler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A574D41-603C-4436-A8FA-ACD8CA0B104C}"/>
              </a:ext>
            </a:extLst>
          </p:cNvPr>
          <p:cNvSpPr txBox="1"/>
          <p:nvPr/>
        </p:nvSpPr>
        <p:spPr>
          <a:xfrm>
            <a:off x="4722698" y="2185715"/>
            <a:ext cx="1981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Intermediate Language Code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AE228F7-780C-4806-BFDC-0370FF5AC805}"/>
              </a:ext>
            </a:extLst>
          </p:cNvPr>
          <p:cNvSpPr txBox="1"/>
          <p:nvPr/>
        </p:nvSpPr>
        <p:spPr>
          <a:xfrm>
            <a:off x="4736409" y="4423319"/>
            <a:ext cx="198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Virtual Machine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394E588-2FEE-4A46-B9B0-BEE5D9342539}"/>
              </a:ext>
            </a:extLst>
          </p:cNvPr>
          <p:cNvSpPr txBox="1"/>
          <p:nvPr/>
        </p:nvSpPr>
        <p:spPr>
          <a:xfrm>
            <a:off x="6801825" y="4423319"/>
            <a:ext cx="19811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 dirty="0"/>
              <a:t>Just-in-time Compiler</a:t>
            </a: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2577FC8-9EE9-4592-B649-1CD2D529C088}"/>
              </a:ext>
            </a:extLst>
          </p:cNvPr>
          <p:cNvSpPr/>
          <p:nvPr/>
        </p:nvSpPr>
        <p:spPr>
          <a:xfrm>
            <a:off x="6946524" y="3192395"/>
            <a:ext cx="1522050" cy="1230924"/>
          </a:xfrm>
          <a:prstGeom prst="ellipse">
            <a:avLst/>
          </a:prstGeom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JIT</a:t>
            </a:r>
            <a:endParaRPr lang="en-US" sz="2000" b="1" dirty="0">
              <a:solidFill>
                <a:schemeClr val="tx1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28374D7-26D1-4FCE-91B7-5DAC906B1999}"/>
              </a:ext>
            </a:extLst>
          </p:cNvPr>
          <p:cNvSpPr txBox="1"/>
          <p:nvPr/>
        </p:nvSpPr>
        <p:spPr>
          <a:xfrm>
            <a:off x="7022649" y="1017743"/>
            <a:ext cx="1295400" cy="116955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Consolas" charset="0"/>
                <a:ea typeface="Consolas" charset="0"/>
                <a:cs typeface="Consolas" charset="0"/>
              </a:rPr>
              <a:t>0010100011100000011101101110100110010100010010010100111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266AB29-AF60-4D0F-A148-E51D76785E7A}"/>
              </a:ext>
            </a:extLst>
          </p:cNvPr>
          <p:cNvSpPr txBox="1"/>
          <p:nvPr/>
        </p:nvSpPr>
        <p:spPr>
          <a:xfrm>
            <a:off x="6695039" y="2207601"/>
            <a:ext cx="1981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1"/>
              <a:t>Machine Code</a:t>
            </a:r>
            <a:endParaRPr lang="en-US" sz="1800" b="1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C37AA43-B212-4DA6-86DB-DD67069D641D}"/>
              </a:ext>
            </a:extLst>
          </p:cNvPr>
          <p:cNvGrpSpPr/>
          <p:nvPr/>
        </p:nvGrpSpPr>
        <p:grpSpPr>
          <a:xfrm>
            <a:off x="128229" y="2686242"/>
            <a:ext cx="3606544" cy="1218655"/>
            <a:chOff x="457200" y="4004811"/>
            <a:chExt cx="3606544" cy="121865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69A7153-1A9C-4938-AC77-3A5E51CCAF13}"/>
                </a:ext>
              </a:extLst>
            </p:cNvPr>
            <p:cNvSpPr txBox="1"/>
            <p:nvPr/>
          </p:nvSpPr>
          <p:spPr>
            <a:xfrm>
              <a:off x="457200" y="4023137"/>
              <a:ext cx="3320795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ea typeface="Consolas" charset="0"/>
                  <a:cs typeface="Consolas" charset="0"/>
                </a:rPr>
                <a:t>converts Java code to machine code </a:t>
              </a:r>
              <a:r>
                <a:rPr lang="en-US" sz="2400" i="1" dirty="0">
                  <a:ea typeface="Consolas" charset="0"/>
                  <a:cs typeface="Consolas" charset="0"/>
                </a:rPr>
                <a:t>for a CPU </a:t>
              </a:r>
              <a:r>
                <a:rPr lang="en-US" sz="2400" i="1" u="sng" dirty="0">
                  <a:ea typeface="Consolas" charset="0"/>
                  <a:cs typeface="Consolas" charset="0"/>
                </a:rPr>
                <a:t>that doesn't exist</a:t>
              </a:r>
              <a:endParaRPr lang="en-US" sz="5400" u="sng" dirty="0">
                <a:ea typeface="Consolas" charset="0"/>
                <a:cs typeface="Consolas" charset="0"/>
              </a:endParaRPr>
            </a:p>
          </p:txBody>
        </p:sp>
        <p:cxnSp>
          <p:nvCxnSpPr>
            <p:cNvPr id="30" name="Curved Connector 40">
              <a:extLst>
                <a:ext uri="{FF2B5EF4-FFF2-40B4-BE49-F238E27FC236}">
                  <a16:creationId xmlns:a16="http://schemas.microsoft.com/office/drawing/2014/main" id="{8EB615F3-8EBE-464F-9D2F-D9C51D24D900}"/>
                </a:ext>
              </a:extLst>
            </p:cNvPr>
            <p:cNvCxnSpPr/>
            <p:nvPr/>
          </p:nvCxnSpPr>
          <p:spPr>
            <a:xfrm flipV="1">
              <a:off x="3633779" y="4004811"/>
              <a:ext cx="429965" cy="398722"/>
            </a:xfrm>
            <a:prstGeom prst="curvedConnector2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73DE5E09-5F4A-4CB0-B5A8-547EBE18364E}"/>
              </a:ext>
            </a:extLst>
          </p:cNvPr>
          <p:cNvGrpSpPr/>
          <p:nvPr/>
        </p:nvGrpSpPr>
        <p:grpSpPr>
          <a:xfrm>
            <a:off x="1416565" y="2643227"/>
            <a:ext cx="3333860" cy="2319800"/>
            <a:chOff x="1460563" y="2432893"/>
            <a:chExt cx="3333860" cy="2319800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9C167119-1845-4258-BCF7-EDFA2B4B0A5C}"/>
                </a:ext>
              </a:extLst>
            </p:cNvPr>
            <p:cNvSpPr txBox="1"/>
            <p:nvPr/>
          </p:nvSpPr>
          <p:spPr>
            <a:xfrm>
              <a:off x="1460563" y="3921696"/>
              <a:ext cx="273274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>
                  <a:ea typeface="Consolas" charset="0"/>
                  <a:cs typeface="Consolas" charset="0"/>
                </a:rPr>
                <a:t>can be distributed to end users</a:t>
              </a:r>
              <a:endParaRPr lang="en-US" sz="5400" dirty="0">
                <a:ea typeface="Consolas" charset="0"/>
                <a:cs typeface="Consolas" charset="0"/>
              </a:endParaRPr>
            </a:p>
          </p:txBody>
        </p:sp>
        <p:cxnSp>
          <p:nvCxnSpPr>
            <p:cNvPr id="33" name="Curved Connector 43">
              <a:extLst>
                <a:ext uri="{FF2B5EF4-FFF2-40B4-BE49-F238E27FC236}">
                  <a16:creationId xmlns:a16="http://schemas.microsoft.com/office/drawing/2014/main" id="{C9D95356-90ED-4CFC-8183-524893973192}"/>
                </a:ext>
              </a:extLst>
            </p:cNvPr>
            <p:cNvCxnSpPr/>
            <p:nvPr/>
          </p:nvCxnSpPr>
          <p:spPr>
            <a:xfrm flipV="1">
              <a:off x="3805722" y="2432893"/>
              <a:ext cx="988701" cy="2140089"/>
            </a:xfrm>
            <a:prstGeom prst="curvedConnector3">
              <a:avLst>
                <a:gd name="adj1" fmla="val 50000"/>
              </a:avLst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041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B516C-F616-4B5A-95B0-7FDF404A1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Virtual Machines: Why learning </a:t>
            </a:r>
            <a:r>
              <a:rPr lang="en-US" sz="2400" dirty="0" err="1"/>
              <a:t>asm</a:t>
            </a:r>
            <a:r>
              <a:rPr lang="en-US" sz="2400" dirty="0"/>
              <a:t> matters!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A1DD94-B910-4A15-8B9F-D4632E2349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Developing Virtual Machine “intermediate languages” is like developing a processor.</a:t>
            </a:r>
          </a:p>
          <a:p>
            <a:r>
              <a:rPr lang="en-US" dirty="0"/>
              <a:t>It’s a great way to make your software more portable!</a:t>
            </a:r>
          </a:p>
          <a:p>
            <a:r>
              <a:rPr lang="en-US" dirty="0"/>
              <a:t>Pioneered by Infocom for text adventures</a:t>
            </a:r>
          </a:p>
          <a:p>
            <a:pPr lvl="1"/>
            <a:r>
              <a:rPr lang="en-US" dirty="0"/>
              <a:t>Lots of different computers with little standardization…</a:t>
            </a:r>
          </a:p>
          <a:p>
            <a:pPr lvl="1"/>
            <a:r>
              <a:rPr lang="en-US" dirty="0"/>
              <a:t>So just create your many games for </a:t>
            </a:r>
            <a:r>
              <a:rPr lang="en-US" i="1" dirty="0"/>
              <a:t>hypothetical hardware</a:t>
            </a:r>
          </a:p>
          <a:p>
            <a:pPr lvl="1"/>
            <a:r>
              <a:rPr lang="en-US" dirty="0"/>
              <a:t>Then you just port the game engine. Genius!</a:t>
            </a:r>
          </a:p>
          <a:p>
            <a:r>
              <a:rPr lang="en-US" dirty="0"/>
              <a:t>You develop your own </a:t>
            </a:r>
            <a:r>
              <a:rPr lang="en-US" b="1" dirty="0"/>
              <a:t>ISA</a:t>
            </a:r>
            <a:r>
              <a:rPr lang="en-US" dirty="0"/>
              <a:t> (instruction set architecture)</a:t>
            </a:r>
          </a:p>
          <a:p>
            <a:endParaRPr lang="en-US" dirty="0"/>
          </a:p>
          <a:p>
            <a:r>
              <a:rPr lang="en-US" dirty="0"/>
              <a:t>Aside: </a:t>
            </a:r>
            <a:r>
              <a:rPr lang="en-US" dirty="0">
                <a:hlinkClick r:id="rId2"/>
              </a:rPr>
              <a:t>https://ryiron.wordpress.com/2017/02/01/finding-the-lost-vikings-reversing-a-virtual-machine/</a:t>
            </a:r>
            <a:r>
              <a:rPr lang="en-US" dirty="0"/>
              <a:t> (Lost Vikings)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49FFCB-45D6-4876-9107-DFFAF02CB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0392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E9193-CCE9-46E5-B4A0-EDCED6AA9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 CPU runs a program!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07730E-C49B-475B-9A1A-31080AAAB0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Step 1: Read next instruction</a:t>
            </a:r>
          </a:p>
          <a:p>
            <a:r>
              <a:rPr lang="en-US" dirty="0"/>
              <a:t>Step 2: Do the instruction</a:t>
            </a:r>
          </a:p>
          <a:p>
            <a:r>
              <a:rPr lang="en-US" dirty="0"/>
              <a:t>Step 3: Go to step 1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Ok… maybe there’s a little more to it...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F86E2C6-6B3E-4005-9AF1-DEDA509BE8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043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Facet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ustom 3">
      <a:majorFont>
        <a:latin typeface="Lato Heavy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3063</TotalTime>
  <Words>1924</Words>
  <Application>Microsoft Office PowerPoint</Application>
  <PresentationFormat>On-screen Show (16:10)</PresentationFormat>
  <Paragraphs>335</Paragraphs>
  <Slides>30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30</vt:i4>
      </vt:variant>
    </vt:vector>
  </HeadingPairs>
  <TitlesOfParts>
    <vt:vector size="39" baseType="lpstr">
      <vt:lpstr>Arial</vt:lpstr>
      <vt:lpstr>Calibri</vt:lpstr>
      <vt:lpstr>Consolas</vt:lpstr>
      <vt:lpstr>Lato Heavy</vt:lpstr>
      <vt:lpstr>Open Sans</vt:lpstr>
      <vt:lpstr>Trebuchet MS</vt:lpstr>
      <vt:lpstr>Wingdings 3</vt:lpstr>
      <vt:lpstr>Facet</vt:lpstr>
      <vt:lpstr>Office Theme</vt:lpstr>
      <vt:lpstr>CS/COE 0447</vt:lpstr>
      <vt:lpstr>Programs and Instructions</vt:lpstr>
      <vt:lpstr>Programs? Instructions? What are they?</vt:lpstr>
      <vt:lpstr>What are they really, though?</vt:lpstr>
      <vt:lpstr>Assembly vs. Machine Language</vt:lpstr>
      <vt:lpstr>What about “compilers”?</vt:lpstr>
      <vt:lpstr>Virtual Machines?</vt:lpstr>
      <vt:lpstr>Virtual Machines: Why learning asm matters!</vt:lpstr>
      <vt:lpstr>How a CPU runs a program!</vt:lpstr>
      <vt:lpstr>How a CPU runs a program!</vt:lpstr>
      <vt:lpstr>How do we construct a CPU?</vt:lpstr>
      <vt:lpstr>ISAs</vt:lpstr>
      <vt:lpstr>Instruction Set Architecture (ISA)</vt:lpstr>
      <vt:lpstr>ISA Example: X86</vt:lpstr>
      <vt:lpstr>All three processors run the same programs…</vt:lpstr>
      <vt:lpstr>Types of ISAs: CISC</vt:lpstr>
      <vt:lpstr>Types of ISAs: RISC</vt:lpstr>
      <vt:lpstr>Popular ISAs Today:</vt:lpstr>
      <vt:lpstr>Types of ISAs: Overview</vt:lpstr>
      <vt:lpstr>The MIPS ISA: Registers</vt:lpstr>
      <vt:lpstr>Registers</vt:lpstr>
      <vt:lpstr>Juggling Data</vt:lpstr>
      <vt:lpstr>Really… You don’t have that many…</vt:lpstr>
      <vt:lpstr>The “s” (saved) Registers</vt:lpstr>
      <vt:lpstr>The “t” (temporary) registers</vt:lpstr>
      <vt:lpstr>When do I use one over the other?</vt:lpstr>
      <vt:lpstr>Keeping Your Humanity</vt:lpstr>
      <vt:lpstr>Keeping Your Humanity</vt:lpstr>
      <vt:lpstr>There and Back Again</vt:lpstr>
      <vt:lpstr>Why?? (Reprise)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CS/COE 0447</dc:title>
  <dc:creator>Wilkinson II, David W</dc:creator>
  <cp:lastModifiedBy>Wilkinson II, David W</cp:lastModifiedBy>
  <cp:revision>62</cp:revision>
  <dcterms:created xsi:type="dcterms:W3CDTF">2018-08-24T23:21:45Z</dcterms:created>
  <dcterms:modified xsi:type="dcterms:W3CDTF">2018-09-04T02:07:05Z</dcterms:modified>
</cp:coreProperties>
</file>